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470" r:id="rId2"/>
    <p:sldId id="469" r:id="rId3"/>
    <p:sldId id="371" r:id="rId4"/>
    <p:sldId id="457" r:id="rId5"/>
    <p:sldId id="422" r:id="rId6"/>
    <p:sldId id="458" r:id="rId7"/>
    <p:sldId id="459" r:id="rId8"/>
    <p:sldId id="426" r:id="rId9"/>
    <p:sldId id="466" r:id="rId10"/>
    <p:sldId id="462" r:id="rId11"/>
    <p:sldId id="463" r:id="rId12"/>
    <p:sldId id="467" r:id="rId13"/>
    <p:sldId id="44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C2"/>
    <a:srgbClr val="FFFFFF"/>
    <a:srgbClr val="F16623"/>
    <a:srgbClr val="000000"/>
    <a:srgbClr val="F26724"/>
    <a:srgbClr val="EDEDEE"/>
    <a:srgbClr val="4241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18" autoAdjust="0"/>
    <p:restoredTop sz="89871" autoAdjust="0"/>
  </p:normalViewPr>
  <p:slideViewPr>
    <p:cSldViewPr snapToGrid="0" snapToObjects="1">
      <p:cViewPr varScale="1">
        <p:scale>
          <a:sx n="65" d="100"/>
          <a:sy n="65" d="100"/>
        </p:scale>
        <p:origin x="972" y="60"/>
      </p:cViewPr>
      <p:guideLst>
        <p:guide orient="horz" pos="2160"/>
        <p:guide pos="3840"/>
      </p:guideLst>
    </p:cSldViewPr>
  </p:slideViewPr>
  <p:notesTextViewPr>
    <p:cViewPr>
      <p:scale>
        <a:sx n="1" d="1"/>
        <a:sy n="1" d="1"/>
      </p:scale>
      <p:origin x="0" y="0"/>
    </p:cViewPr>
  </p:notesTextViewPr>
  <p:notesViewPr>
    <p:cSldViewPr snapToGrid="0" snapToObjects="1">
      <p:cViewPr varScale="1">
        <p:scale>
          <a:sx n="112" d="100"/>
          <a:sy n="112" d="100"/>
        </p:scale>
        <p:origin x="432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C51FF11-E8B5-974A-A7F9-820287719F0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9FAD3D8-BF3E-9A45-BB2E-8741E080B8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2DB952-2A9F-FE4B-907D-A51DC08421D5}" type="datetimeFigureOut">
              <a:rPr lang="en-US" smtClean="0"/>
              <a:pPr/>
              <a:t>10/15/2022</a:t>
            </a:fld>
            <a:endParaRPr lang="en-US"/>
          </a:p>
        </p:txBody>
      </p:sp>
      <p:sp>
        <p:nvSpPr>
          <p:cNvPr id="4" name="Footer Placeholder 3">
            <a:extLst>
              <a:ext uri="{FF2B5EF4-FFF2-40B4-BE49-F238E27FC236}">
                <a16:creationId xmlns:a16="http://schemas.microsoft.com/office/drawing/2014/main" id="{42494F6D-F76A-CF44-BA2F-D77DC67B5F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ECBD634-BA8A-AB41-9ED8-BACB999D3F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D8C3D9-14DD-E74E-B615-7E08BDF19FA2}" type="slidenum">
              <a:rPr lang="en-US" smtClean="0"/>
              <a:pPr/>
              <a:t>‹#›</a:t>
            </a:fld>
            <a:endParaRPr lang="en-US"/>
          </a:p>
        </p:txBody>
      </p:sp>
    </p:spTree>
    <p:extLst>
      <p:ext uri="{BB962C8B-B14F-4D97-AF65-F5344CB8AC3E}">
        <p14:creationId xmlns:p14="http://schemas.microsoft.com/office/powerpoint/2010/main" val="296637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F5C31E-DDC8-4B3B-94FE-94FC773413F3}" type="datetimeFigureOut">
              <a:rPr lang="en-IN" smtClean="0"/>
              <a:pPr/>
              <a:t>15-10-2022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267C0-6CBB-4AF4-ABD2-EFA4EF607181}" type="slidenum">
              <a:rPr lang="en-IN" smtClean="0"/>
              <a:pPr/>
              <a:t>‹#›</a:t>
            </a:fld>
            <a:endParaRPr lang="en-IN"/>
          </a:p>
        </p:txBody>
      </p:sp>
    </p:spTree>
    <p:extLst>
      <p:ext uri="{BB962C8B-B14F-4D97-AF65-F5344CB8AC3E}">
        <p14:creationId xmlns:p14="http://schemas.microsoft.com/office/powerpoint/2010/main" val="2679852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D7E267C0-6CBB-4AF4-ABD2-EFA4EF607181}" type="slidenum">
              <a:rPr lang="en-IN" smtClean="0"/>
              <a:pPr/>
              <a:t>1</a:t>
            </a:fld>
            <a:endParaRPr lang="en-IN"/>
          </a:p>
        </p:txBody>
      </p:sp>
    </p:spTree>
    <p:extLst>
      <p:ext uri="{BB962C8B-B14F-4D97-AF65-F5344CB8AC3E}">
        <p14:creationId xmlns:p14="http://schemas.microsoft.com/office/powerpoint/2010/main" val="280353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9D4BDE-E287-D14B-9436-247C8841C012}"/>
              </a:ext>
            </a:extLst>
          </p:cNvPr>
          <p:cNvSpPr/>
          <p:nvPr userDrawn="1"/>
        </p:nvSpPr>
        <p:spPr>
          <a:xfrm>
            <a:off x="2103120" y="3036776"/>
            <a:ext cx="798576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735FC1-5CEE-B747-9055-5200823D0A5B}"/>
              </a:ext>
            </a:extLst>
          </p:cNvPr>
          <p:cNvSpPr>
            <a:spLocks noGrp="1"/>
          </p:cNvSpPr>
          <p:nvPr>
            <p:ph type="ctrTitle"/>
          </p:nvPr>
        </p:nvSpPr>
        <p:spPr>
          <a:xfrm>
            <a:off x="1524000" y="1122363"/>
            <a:ext cx="9144000" cy="2387600"/>
          </a:xfrm>
        </p:spPr>
        <p:txBody>
          <a:bodyPr anchor="b">
            <a:normAutofit/>
          </a:bodyPr>
          <a:lstStyle>
            <a:lvl1pPr algn="ctr">
              <a:defRPr sz="4400"/>
            </a:lvl1pPr>
          </a:lstStyle>
          <a:p>
            <a:r>
              <a:rPr lang="en-US"/>
              <a:t>Click to edit Master title style</a:t>
            </a:r>
          </a:p>
        </p:txBody>
      </p:sp>
      <p:sp>
        <p:nvSpPr>
          <p:cNvPr id="3" name="Subtitle 2">
            <a:extLst>
              <a:ext uri="{FF2B5EF4-FFF2-40B4-BE49-F238E27FC236}">
                <a16:creationId xmlns:a16="http://schemas.microsoft.com/office/drawing/2014/main" id="{234E948C-D240-724B-9B89-FDB3B14CA3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B29E013-E164-B74C-8152-F72E2338BE26}"/>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5" name="Footer Placeholder 4">
            <a:extLst>
              <a:ext uri="{FF2B5EF4-FFF2-40B4-BE49-F238E27FC236}">
                <a16:creationId xmlns:a16="http://schemas.microsoft.com/office/drawing/2014/main" id="{425D46EB-C9BF-4D4A-899F-96B2B054A3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5C178C-3A1C-7846-8C54-B449032D604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88514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C2FCD-18A9-2D42-B84D-D99B18780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D157A0-ACAF-5B44-A359-52C51DEE74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6987245-B3C4-3D4E-A6F8-1F1316AD2E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69965-9BC6-5345-B2D0-6C90A68A75A9}"/>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6" name="Footer Placeholder 5">
            <a:extLst>
              <a:ext uri="{FF2B5EF4-FFF2-40B4-BE49-F238E27FC236}">
                <a16:creationId xmlns:a16="http://schemas.microsoft.com/office/drawing/2014/main" id="{5CD083EE-9E01-C046-A765-6C417A187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8EA403-D618-0848-BCC5-8393E30CC5E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287247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5EB47-6F41-4044-808C-D09164BA21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384202-04C0-4C46-A9AD-172B4084BA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221D020-A612-0746-B5D2-61689C50DA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2730E1-EAD6-F74C-B572-7FA04F719BB8}"/>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6" name="Footer Placeholder 5">
            <a:extLst>
              <a:ext uri="{FF2B5EF4-FFF2-40B4-BE49-F238E27FC236}">
                <a16:creationId xmlns:a16="http://schemas.microsoft.com/office/drawing/2014/main" id="{7D84F45E-467D-4C47-9DD4-61BC18BA55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A19AC5-4725-C344-A416-7884860E1186}"/>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80554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44886-5ADE-564C-BB6A-3D8F42E8C7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2258407-0EDC-CC47-B88F-1C37C2A2BC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D62C5C-7D1C-AA42-A571-92813FE919E3}"/>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5" name="Footer Placeholder 4">
            <a:extLst>
              <a:ext uri="{FF2B5EF4-FFF2-40B4-BE49-F238E27FC236}">
                <a16:creationId xmlns:a16="http://schemas.microsoft.com/office/drawing/2014/main" id="{84E362DE-6775-7745-AE4F-1E49287A7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37C83C-DF1A-B744-B85D-25DF26CF0E9C}"/>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380040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D0C1A9-B6B8-7A4A-9669-B90B750040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F92B24-A8BD-9845-976F-9EA169FDA67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D10554-27EF-1E4B-9828-11CBD07233BB}"/>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5" name="Footer Placeholder 4">
            <a:extLst>
              <a:ext uri="{FF2B5EF4-FFF2-40B4-BE49-F238E27FC236}">
                <a16:creationId xmlns:a16="http://schemas.microsoft.com/office/drawing/2014/main" id="{17689FB8-5001-8241-8703-920FCD8175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4CAF07-27EB-D341-846D-7AAA3B2BB10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634406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68196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875853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63834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B4EEBA9-EE23-8946-8968-D8924F827D80}"/>
              </a:ext>
            </a:extLst>
          </p:cNvPr>
          <p:cNvSpPr/>
          <p:nvPr userDrawn="1"/>
        </p:nvSpPr>
        <p:spPr>
          <a:xfrm>
            <a:off x="838200" y="4104155"/>
            <a:ext cx="797433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F8C4045C-76E6-AA4B-9784-A028AC65B7B5}"/>
              </a:ext>
            </a:extLst>
          </p:cNvPr>
          <p:cNvSpPr>
            <a:spLocks noGrp="1"/>
          </p:cNvSpPr>
          <p:nvPr>
            <p:ph type="title"/>
          </p:nvPr>
        </p:nvSpPr>
        <p:spPr>
          <a:xfrm>
            <a:off x="831850" y="1709738"/>
            <a:ext cx="10515600" cy="2852737"/>
          </a:xfrm>
        </p:spPr>
        <p:txBody>
          <a:bodyPr anchor="b">
            <a:normAutofit/>
          </a:bodyPr>
          <a:lstStyle>
            <a:lvl1pPr>
              <a:defRPr sz="4400"/>
            </a:lvl1pPr>
          </a:lstStyle>
          <a:p>
            <a:r>
              <a:rPr lang="en-US"/>
              <a:t>Click to edit Master title style</a:t>
            </a:r>
          </a:p>
        </p:txBody>
      </p:sp>
      <p:sp>
        <p:nvSpPr>
          <p:cNvPr id="3" name="Text Placeholder 2">
            <a:extLst>
              <a:ext uri="{FF2B5EF4-FFF2-40B4-BE49-F238E27FC236}">
                <a16:creationId xmlns:a16="http://schemas.microsoft.com/office/drawing/2014/main" id="{8FF664B1-AD6A-3040-B7D4-0299560F7464}"/>
              </a:ext>
            </a:extLst>
          </p:cNvPr>
          <p:cNvSpPr>
            <a:spLocks noGrp="1"/>
          </p:cNvSpPr>
          <p:nvPr>
            <p:ph type="body" idx="1"/>
          </p:nvPr>
        </p:nvSpPr>
        <p:spPr>
          <a:xfrm>
            <a:off x="831850" y="4589463"/>
            <a:ext cx="10515600" cy="1500187"/>
          </a:xfrm>
        </p:spPr>
        <p:txBody>
          <a:bodyPr>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2BC9A9-EC29-134C-AECE-54DDD5762192}"/>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5" name="Footer Placeholder 4">
            <a:extLst>
              <a:ext uri="{FF2B5EF4-FFF2-40B4-BE49-F238E27FC236}">
                <a16:creationId xmlns:a16="http://schemas.microsoft.com/office/drawing/2014/main" id="{413C8B07-567B-1B47-B220-0338242AFC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ECB435-33FD-3F45-BD2D-6CAA5C288BD0}"/>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961535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79AA76-4E43-164C-ADE7-A0CFA848737A}"/>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14D6AE42-E39B-4948-B321-F19D21FDA6F0}"/>
              </a:ext>
            </a:extLst>
          </p:cNvPr>
          <p:cNvSpPr>
            <a:spLocks noGrp="1"/>
          </p:cNvSpPr>
          <p:nvPr>
            <p:ph type="title"/>
          </p:nvPr>
        </p:nvSpPr>
        <p:spPr>
          <a:xfrm>
            <a:off x="838200" y="681037"/>
            <a:ext cx="10515600" cy="741176"/>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652A57D-01D7-B54A-B618-27F0B4D8A193}"/>
              </a:ext>
            </a:extLst>
          </p:cNvPr>
          <p:cNvSpPr>
            <a:spLocks noGrp="1"/>
          </p:cNvSpPr>
          <p:nvPr>
            <p:ph sz="half" idx="1"/>
          </p:nvPr>
        </p:nvSpPr>
        <p:spPr>
          <a:xfrm>
            <a:off x="838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1407BB-25DD-5841-BEBF-C394C86F759A}"/>
              </a:ext>
            </a:extLst>
          </p:cNvPr>
          <p:cNvSpPr>
            <a:spLocks noGrp="1"/>
          </p:cNvSpPr>
          <p:nvPr>
            <p:ph sz="half" idx="2"/>
          </p:nvPr>
        </p:nvSpPr>
        <p:spPr>
          <a:xfrm>
            <a:off x="6172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B41DED-1195-DE42-BD2F-00971D9CF3C9}"/>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6" name="Footer Placeholder 5">
            <a:extLst>
              <a:ext uri="{FF2B5EF4-FFF2-40B4-BE49-F238E27FC236}">
                <a16:creationId xmlns:a16="http://schemas.microsoft.com/office/drawing/2014/main" id="{42CD99B4-9DE9-5D4F-B8CB-B0B831DCAC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C5A338-9EE2-7A44-BB15-7A4F0EE12EE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597922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ACFAD9-90C8-F347-A654-4D6A5F3D495C}"/>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5F188C31-802D-3D4A-AEA1-3CF8D3E51360}"/>
              </a:ext>
            </a:extLst>
          </p:cNvPr>
          <p:cNvSpPr>
            <a:spLocks noGrp="1"/>
          </p:cNvSpPr>
          <p:nvPr>
            <p:ph type="title"/>
          </p:nvPr>
        </p:nvSpPr>
        <p:spPr>
          <a:xfrm>
            <a:off x="839788" y="653784"/>
            <a:ext cx="10515600" cy="748245"/>
          </a:xfrm>
        </p:spPr>
        <p:txBody>
          <a:bodyPr/>
          <a:lstStyle/>
          <a:p>
            <a:r>
              <a:rPr lang="en-US"/>
              <a:t>Click to edit Master title style</a:t>
            </a:r>
          </a:p>
        </p:txBody>
      </p:sp>
      <p:sp>
        <p:nvSpPr>
          <p:cNvPr id="3" name="Text Placeholder 2">
            <a:extLst>
              <a:ext uri="{FF2B5EF4-FFF2-40B4-BE49-F238E27FC236}">
                <a16:creationId xmlns:a16="http://schemas.microsoft.com/office/drawing/2014/main" id="{CC4FE5C8-995C-2045-9541-E22F351D6320}"/>
              </a:ext>
            </a:extLst>
          </p:cNvPr>
          <p:cNvSpPr>
            <a:spLocks noGrp="1"/>
          </p:cNvSpPr>
          <p:nvPr>
            <p:ph type="body" idx="1" hasCustomPrompt="1"/>
          </p:nvPr>
        </p:nvSpPr>
        <p:spPr>
          <a:xfrm>
            <a:off x="839788" y="1540248"/>
            <a:ext cx="5157787"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C972FE9A-4ED5-9A49-8907-E00133517BD9}"/>
              </a:ext>
            </a:extLst>
          </p:cNvPr>
          <p:cNvSpPr>
            <a:spLocks noGrp="1"/>
          </p:cNvSpPr>
          <p:nvPr>
            <p:ph sz="half" idx="2"/>
          </p:nvPr>
        </p:nvSpPr>
        <p:spPr>
          <a:xfrm>
            <a:off x="839788" y="2411892"/>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A93268-3EB9-3E4E-8206-62780D6EF362}"/>
              </a:ext>
            </a:extLst>
          </p:cNvPr>
          <p:cNvSpPr>
            <a:spLocks noGrp="1"/>
          </p:cNvSpPr>
          <p:nvPr>
            <p:ph type="body" sz="quarter" idx="3" hasCustomPrompt="1"/>
          </p:nvPr>
        </p:nvSpPr>
        <p:spPr>
          <a:xfrm>
            <a:off x="6172200" y="1540248"/>
            <a:ext cx="5183188"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0F7A103F-B97E-AC4B-8395-A83886339A83}"/>
              </a:ext>
            </a:extLst>
          </p:cNvPr>
          <p:cNvSpPr>
            <a:spLocks noGrp="1"/>
          </p:cNvSpPr>
          <p:nvPr>
            <p:ph sz="quarter" idx="4"/>
          </p:nvPr>
        </p:nvSpPr>
        <p:spPr>
          <a:xfrm>
            <a:off x="6172200" y="2411892"/>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337486-CD2B-0E47-8478-E6DFAD595848}"/>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8" name="Footer Placeholder 7">
            <a:extLst>
              <a:ext uri="{FF2B5EF4-FFF2-40B4-BE49-F238E27FC236}">
                <a16:creationId xmlns:a16="http://schemas.microsoft.com/office/drawing/2014/main" id="{841F7CA1-18DC-1048-81B7-3AEEF0523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A00F5B-6C2E-1249-9089-697CD51F87F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4277132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B06C-BB5A-E94D-8257-CE9F2465C3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49A010-5D43-FF48-A7E1-D39F6B610503}"/>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4" name="Footer Placeholder 3">
            <a:extLst>
              <a:ext uri="{FF2B5EF4-FFF2-40B4-BE49-F238E27FC236}">
                <a16:creationId xmlns:a16="http://schemas.microsoft.com/office/drawing/2014/main" id="{67A81710-55F1-C44B-AEA2-848E391E55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7F2312-0DA6-C24E-977A-1ECD1A02467B}"/>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83791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9213DB-325C-5A40-9859-AE202B123556}"/>
              </a:ext>
            </a:extLst>
          </p:cNvPr>
          <p:cNvSpPr>
            <a:spLocks noGrp="1"/>
          </p:cNvSpPr>
          <p:nvPr>
            <p:ph type="dt" sz="half" idx="10"/>
          </p:nvPr>
        </p:nvSpPr>
        <p:spPr/>
        <p:txBody>
          <a:bodyPr/>
          <a:lstStyle/>
          <a:p>
            <a:fld id="{2A269F68-A112-7E45-9E09-D07179E5D466}" type="datetimeFigureOut">
              <a:rPr lang="en-US" smtClean="0"/>
              <a:pPr/>
              <a:t>10/15/2022</a:t>
            </a:fld>
            <a:endParaRPr lang="en-US"/>
          </a:p>
        </p:txBody>
      </p:sp>
      <p:sp>
        <p:nvSpPr>
          <p:cNvPr id="3" name="Footer Placeholder 2">
            <a:extLst>
              <a:ext uri="{FF2B5EF4-FFF2-40B4-BE49-F238E27FC236}">
                <a16:creationId xmlns:a16="http://schemas.microsoft.com/office/drawing/2014/main" id="{C0538230-B643-014A-ABCC-47983A0E32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93C0FE8-804A-DC4B-8CDC-DAFFE5BA181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410195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00E407-BF2E-FE42-9041-5EAF752A2328}"/>
              </a:ext>
            </a:extLst>
          </p:cNvPr>
          <p:cNvSpPr>
            <a:spLocks noGrp="1"/>
          </p:cNvSpPr>
          <p:nvPr>
            <p:ph type="title"/>
          </p:nvPr>
        </p:nvSpPr>
        <p:spPr>
          <a:xfrm>
            <a:off x="838200" y="681037"/>
            <a:ext cx="10515600" cy="7411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FCBBD1-7D0F-8E4D-A35C-839603DFEB15}"/>
              </a:ext>
            </a:extLst>
          </p:cNvPr>
          <p:cNvSpPr>
            <a:spLocks noGrp="1"/>
          </p:cNvSpPr>
          <p:nvPr>
            <p:ph type="body" idx="1"/>
          </p:nvPr>
        </p:nvSpPr>
        <p:spPr>
          <a:xfrm>
            <a:off x="838200" y="1422213"/>
            <a:ext cx="10515600" cy="47547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CAE55C9-EA11-A545-B6D1-B29601E192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b="0" i="0">
                <a:solidFill>
                  <a:schemeClr val="tx1">
                    <a:tint val="75000"/>
                  </a:schemeClr>
                </a:solidFill>
                <a:latin typeface="Roboto Light" panose="02000000000000000000" pitchFamily="2" charset="0"/>
                <a:ea typeface="Roboto Light" panose="02000000000000000000" pitchFamily="2" charset="0"/>
              </a:defRPr>
            </a:lvl1pPr>
          </a:lstStyle>
          <a:p>
            <a:fld id="{2A269F68-A112-7E45-9E09-D07179E5D466}" type="datetimeFigureOut">
              <a:rPr lang="en-US" smtClean="0"/>
              <a:pPr/>
              <a:t>10/15/2022</a:t>
            </a:fld>
            <a:endParaRPr lang="en-US"/>
          </a:p>
        </p:txBody>
      </p:sp>
      <p:sp>
        <p:nvSpPr>
          <p:cNvPr id="5" name="Footer Placeholder 4">
            <a:extLst>
              <a:ext uri="{FF2B5EF4-FFF2-40B4-BE49-F238E27FC236}">
                <a16:creationId xmlns:a16="http://schemas.microsoft.com/office/drawing/2014/main" id="{EBF599D3-BB28-E74A-9C09-D5B0DC923C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b="0" i="0">
                <a:solidFill>
                  <a:schemeClr val="tx1">
                    <a:tint val="75000"/>
                  </a:schemeClr>
                </a:solidFill>
                <a:latin typeface="Roboto Light" panose="02000000000000000000" pitchFamily="2" charset="0"/>
                <a:ea typeface="Roboto Light" panose="02000000000000000000" pitchFamily="2" charset="0"/>
              </a:defRPr>
            </a:lvl1pPr>
          </a:lstStyle>
          <a:p>
            <a:endParaRPr lang="en-US"/>
          </a:p>
        </p:txBody>
      </p:sp>
      <p:sp>
        <p:nvSpPr>
          <p:cNvPr id="6" name="Slide Number Placeholder 5">
            <a:extLst>
              <a:ext uri="{FF2B5EF4-FFF2-40B4-BE49-F238E27FC236}">
                <a16:creationId xmlns:a16="http://schemas.microsoft.com/office/drawing/2014/main" id="{88BBCD0B-C696-234C-8B40-BDF0AB4579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b="0" i="0">
                <a:solidFill>
                  <a:schemeClr val="tx1">
                    <a:tint val="75000"/>
                  </a:schemeClr>
                </a:solidFill>
                <a:latin typeface="Roboto Light" panose="02000000000000000000" pitchFamily="2" charset="0"/>
                <a:ea typeface="Roboto Light" panose="02000000000000000000" pitchFamily="2" charset="0"/>
              </a:defRPr>
            </a:lvl1pPr>
          </a:lstStyle>
          <a:p>
            <a:fld id="{47894467-E227-B849-BB10-8705222BB906}" type="slidenum">
              <a:rPr lang="en-US" smtClean="0"/>
              <a:pPr/>
              <a:t>‹#›</a:t>
            </a:fld>
            <a:endParaRPr lang="en-US"/>
          </a:p>
        </p:txBody>
      </p:sp>
    </p:spTree>
    <p:extLst>
      <p:ext uri="{BB962C8B-B14F-4D97-AF65-F5344CB8AC3E}">
        <p14:creationId xmlns:p14="http://schemas.microsoft.com/office/powerpoint/2010/main" val="690398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3200" kern="1200">
          <a:solidFill>
            <a:schemeClr val="tx1"/>
          </a:solidFill>
          <a:latin typeface="Lora" pitchFamily="2" charset="77"/>
          <a:ea typeface="+mj-ea"/>
          <a:cs typeface="+mj-cs"/>
        </a:defRPr>
      </a:lvl1pPr>
    </p:titleStyle>
    <p:bodyStyle>
      <a:lvl1pPr marL="0" indent="0" algn="l" defTabSz="914400" rtl="0" eaLnBrk="1" latinLnBrk="0" hangingPunct="1">
        <a:lnSpc>
          <a:spcPct val="110000"/>
        </a:lnSpc>
        <a:spcBef>
          <a:spcPts val="1000"/>
        </a:spcBef>
        <a:spcAft>
          <a:spcPts val="500"/>
        </a:spcAft>
        <a:buFont typeface="Arial" panose="020B0604020202020204" pitchFamily="34" charset="0"/>
        <a:buNone/>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1pPr>
      <a:lvl2pPr marL="6858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2pPr>
      <a:lvl3pPr marL="11430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3pPr>
      <a:lvl4pPr marL="16002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4pPr>
      <a:lvl5pPr marL="20574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2E1DFC-8F4A-6941-A280-A0C6B7D61A33}"/>
              </a:ext>
            </a:extLst>
          </p:cNvPr>
          <p:cNvPicPr>
            <a:picLocks noChangeAspect="1"/>
          </p:cNvPicPr>
          <p:nvPr/>
        </p:nvPicPr>
        <p:blipFill>
          <a:blip r:embed="rId3" cstate="print"/>
          <a:stretch>
            <a:fillRect/>
          </a:stretch>
        </p:blipFill>
        <p:spPr>
          <a:xfrm>
            <a:off x="413786" y="1595595"/>
            <a:ext cx="4466105" cy="1122054"/>
          </a:xfrm>
          <a:prstGeom prst="rect">
            <a:avLst/>
          </a:prstGeom>
        </p:spPr>
      </p:pic>
      <p:sp>
        <p:nvSpPr>
          <p:cNvPr id="72" name="TextBox 71">
            <a:extLst>
              <a:ext uri="{FF2B5EF4-FFF2-40B4-BE49-F238E27FC236}">
                <a16:creationId xmlns:a16="http://schemas.microsoft.com/office/drawing/2014/main" id="{9D5FC421-D452-403F-A269-BF3744BA5E3B}"/>
              </a:ext>
            </a:extLst>
          </p:cNvPr>
          <p:cNvSpPr txBox="1"/>
          <p:nvPr/>
        </p:nvSpPr>
        <p:spPr>
          <a:xfrm>
            <a:off x="669601" y="4187158"/>
            <a:ext cx="10882577" cy="1754326"/>
          </a:xfrm>
          <a:prstGeom prst="rect">
            <a:avLst/>
          </a:prstGeom>
          <a:solidFill>
            <a:schemeClr val="accent2">
              <a:lumMod val="40000"/>
              <a:lumOff val="60000"/>
            </a:schemeClr>
          </a:solidFill>
        </p:spPr>
        <p:txBody>
          <a:bodyPr wrap="square" rtlCol="0" anchor="ctr">
            <a:spAutoFit/>
          </a:bodyPr>
          <a:lstStyle/>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Class: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MSc</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Subject : </a:t>
            </a:r>
            <a:r>
              <a:rPr lang="en-US" dirty="0" smtClean="0">
                <a:latin typeface="Roboto Light"/>
              </a:rPr>
              <a:t>Application of IT- Basics and Advance Excel</a:t>
            </a:r>
            <a:r>
              <a:rPr lang="en-GB" dirty="0" smtClean="0">
                <a:solidFill>
                  <a:schemeClr val="tx1">
                    <a:lumMod val="85000"/>
                    <a:lumOff val="15000"/>
                  </a:schemeClr>
                </a:solidFill>
                <a:latin typeface="Roboto Light"/>
                <a:ea typeface="Roboto Light" panose="02000000000000000000" pitchFamily="2" charset="0"/>
                <a:cs typeface="Microsoft Sans Serif" panose="020B0604020202020204" pitchFamily="34" charset="0"/>
              </a:rPr>
              <a:t> </a:t>
            </a:r>
            <a:endParaRPr lang="en-GB" dirty="0">
              <a:solidFill>
                <a:schemeClr val="tx1">
                  <a:lumMod val="85000"/>
                  <a:lumOff val="15000"/>
                </a:schemeClr>
              </a:solidFill>
              <a:latin typeface="Roboto Light"/>
              <a:ea typeface="Roboto Light" panose="02000000000000000000" pitchFamily="2" charset="0"/>
              <a:cs typeface="Microsoft Sans Serif" panose="020B0604020202020204" pitchFamily="34" charset="0"/>
            </a:endParaRPr>
          </a:p>
          <a:p>
            <a:pPr>
              <a:lnSpc>
                <a:spcPct val="150000"/>
              </a:lnSpc>
            </a:pP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a:t>
            </a: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Unit </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3</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1</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Name: </a:t>
            </a: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Conditional Statements</a:t>
            </a:r>
            <a:endPar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p:txBody>
      </p:sp>
      <p:sp>
        <p:nvSpPr>
          <p:cNvPr id="5" name="TextBox 4">
            <a:extLst>
              <a:ext uri="{FF2B5EF4-FFF2-40B4-BE49-F238E27FC236}">
                <a16:creationId xmlns:a16="http://schemas.microsoft.com/office/drawing/2014/main" id="{24977403-38A5-422B-B924-39FCC8296375}"/>
              </a:ext>
            </a:extLst>
          </p:cNvPr>
          <p:cNvSpPr txBox="1"/>
          <p:nvPr/>
        </p:nvSpPr>
        <p:spPr>
          <a:xfrm>
            <a:off x="669601" y="3599717"/>
            <a:ext cx="10882577" cy="400110"/>
          </a:xfrm>
          <a:prstGeom prst="rect">
            <a:avLst/>
          </a:prstGeom>
          <a:solidFill>
            <a:schemeClr val="bg1">
              <a:lumMod val="95000"/>
            </a:schemeClr>
          </a:solidFill>
        </p:spPr>
        <p:txBody>
          <a:bodyPr wrap="square" rtlCol="0">
            <a:spAutoFit/>
          </a:bodyPr>
          <a:lstStyle/>
          <a:p>
            <a:r>
              <a:rPr lang="en-GB" sz="2000" b="1" u="sng" dirty="0" smtClean="0">
                <a:latin typeface="Roboto Light" panose="02000000000000000000" pitchFamily="2" charset="0"/>
                <a:ea typeface="Roboto Light" panose="02000000000000000000" pitchFamily="2" charset="0"/>
                <a:cs typeface="Segoe UI" pitchFamily="34" charset="0"/>
              </a:rPr>
              <a:t>Mr. </a:t>
            </a:r>
            <a:r>
              <a:rPr lang="en-GB" sz="2000" b="1" u="sng" dirty="0" err="1" smtClean="0">
                <a:latin typeface="Roboto Light" panose="02000000000000000000" pitchFamily="2" charset="0"/>
                <a:ea typeface="Roboto Light" panose="02000000000000000000" pitchFamily="2" charset="0"/>
                <a:cs typeface="Segoe UI" pitchFamily="34" charset="0"/>
              </a:rPr>
              <a:t>Prakhar</a:t>
            </a:r>
            <a:r>
              <a:rPr lang="en-GB" sz="2000" b="1" u="sng" dirty="0" smtClean="0">
                <a:latin typeface="Roboto Light" panose="02000000000000000000" pitchFamily="2" charset="0"/>
                <a:ea typeface="Roboto Light" panose="02000000000000000000" pitchFamily="2" charset="0"/>
                <a:cs typeface="Segoe UI" pitchFamily="34" charset="0"/>
              </a:rPr>
              <a:t> </a:t>
            </a:r>
            <a:r>
              <a:rPr lang="en-GB" sz="2000" b="1" u="sng" dirty="0" err="1" smtClean="0">
                <a:latin typeface="Roboto Light" panose="02000000000000000000" pitchFamily="2" charset="0"/>
                <a:ea typeface="Roboto Light" panose="02000000000000000000" pitchFamily="2" charset="0"/>
                <a:cs typeface="Segoe UI" pitchFamily="34" charset="0"/>
              </a:rPr>
              <a:t>Mody</a:t>
            </a:r>
            <a:endParaRPr lang="en-GB" sz="2000" b="1" u="sng" dirty="0">
              <a:latin typeface="Roboto Light" panose="02000000000000000000" pitchFamily="2" charset="0"/>
              <a:ea typeface="Roboto Light" panose="02000000000000000000" pitchFamily="2" charset="0"/>
              <a:cs typeface="Segoe UI" pitchFamily="34" charset="0"/>
            </a:endParaRPr>
          </a:p>
        </p:txBody>
      </p:sp>
      <p:sp>
        <p:nvSpPr>
          <p:cNvPr id="2" name="Slide Number Placeholder 1">
            <a:extLst>
              <a:ext uri="{FF2B5EF4-FFF2-40B4-BE49-F238E27FC236}">
                <a16:creationId xmlns:a16="http://schemas.microsoft.com/office/drawing/2014/main" id="{43DDDECA-A8FB-4C54-B840-3AD65E2A4C2D}"/>
              </a:ext>
            </a:extLst>
          </p:cNvPr>
          <p:cNvSpPr>
            <a:spLocks noGrp="1"/>
          </p:cNvSpPr>
          <p:nvPr>
            <p:ph type="sldNum" sz="quarter" idx="4294967295"/>
          </p:nvPr>
        </p:nvSpPr>
        <p:spPr>
          <a:xfrm>
            <a:off x="8610600" y="6356350"/>
            <a:ext cx="2743200" cy="365125"/>
          </a:xfrm>
          <a:prstGeom prst="rect">
            <a:avLst/>
          </a:prstGeom>
        </p:spPr>
        <p:txBody>
          <a:bodyPr/>
          <a:lstStyle/>
          <a:p>
            <a:fld id="{47894467-E227-B849-BB10-8705222BB906}" type="slidenum">
              <a:rPr lang="en-US" smtClean="0"/>
              <a:pPr/>
              <a:t>1</a:t>
            </a:fld>
            <a:endParaRPr lang="en-US"/>
          </a:p>
        </p:txBody>
      </p:sp>
    </p:spTree>
    <p:extLst>
      <p:ext uri="{BB962C8B-B14F-4D97-AF65-F5344CB8AC3E}">
        <p14:creationId xmlns:p14="http://schemas.microsoft.com/office/powerpoint/2010/main" val="2065762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Nested IF Statements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838200" y="1634893"/>
            <a:ext cx="10267334" cy="2554545"/>
          </a:xfrm>
          <a:prstGeom prst="rect">
            <a:avLst/>
          </a:prstGeom>
          <a:noFill/>
        </p:spPr>
        <p:txBody>
          <a:bodyPr wrap="square" rtlCol="0">
            <a:spAutoFit/>
          </a:bodyPr>
          <a:lstStyle/>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VBA allows us to place control statements inside another control statement</a:t>
            </a:r>
            <a:r>
              <a:rPr lang="en-US" sz="2000" i="1" spc="10"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Placing an If statement inside another if statement. This procedure of placing one control statement within another is called to be nested</a:t>
            </a:r>
            <a:r>
              <a:rPr lang="en-US" sz="2000" i="1" spc="10" dirty="0" smtClean="0">
                <a:latin typeface="Segoe UI" panose="020B0502040204020203" pitchFamily="34" charset="0"/>
                <a:cs typeface="Segoe UI" panose="020B0502040204020203" pitchFamily="34" charset="0"/>
              </a:rPr>
              <a:t>.</a:t>
            </a:r>
            <a:endParaRPr lang="en-US" sz="2000" i="1" spc="10" dirty="0">
              <a:latin typeface="Segoe UI" panose="020B0502040204020203" pitchFamily="34" charset="0"/>
              <a:cs typeface="Segoe UI" panose="020B0502040204020203" pitchFamily="34" charset="0"/>
            </a:endParaRPr>
          </a:p>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Control structures in VBA can be nested to as many levels as you wish. By intending the body of each control statement, it will be better readable</a:t>
            </a:r>
            <a:r>
              <a:rPr lang="en-US" sz="2000" i="1" spc="10"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Syntax:</a:t>
            </a:r>
            <a:endParaRPr lang="en-US" sz="2000" i="1" spc="10" dirty="0">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2"/>
          <a:stretch>
            <a:fillRect/>
          </a:stretch>
        </p:blipFill>
        <p:spPr>
          <a:xfrm>
            <a:off x="2376287" y="3719043"/>
            <a:ext cx="4009765" cy="2670600"/>
          </a:xfrm>
          <a:prstGeom prst="rect">
            <a:avLst/>
          </a:prstGeom>
        </p:spPr>
      </p:pic>
    </p:spTree>
    <p:extLst>
      <p:ext uri="{BB962C8B-B14F-4D97-AF65-F5344CB8AC3E}">
        <p14:creationId xmlns:p14="http://schemas.microsoft.com/office/powerpoint/2010/main" val="2916225026"/>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Nested IF Statements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835251" y="1682973"/>
            <a:ext cx="6701175" cy="430887"/>
          </a:xfrm>
          <a:prstGeom prst="rect">
            <a:avLst/>
          </a:prstGeom>
          <a:noFill/>
        </p:spPr>
        <p:txBody>
          <a:bodyPr wrap="square" rtlCol="0">
            <a:spAutoFit/>
          </a:bodyPr>
          <a:lstStyle/>
          <a:p>
            <a:pPr marL="12700">
              <a:lnSpc>
                <a:spcPct val="100000"/>
              </a:lnSpc>
              <a:spcBef>
                <a:spcPts val="1620"/>
              </a:spcBef>
            </a:pPr>
            <a:r>
              <a:rPr lang="en-IN" sz="2200" b="1" i="1" u="sng" dirty="0">
                <a:latin typeface="Segoe UI" panose="020B0502040204020203" pitchFamily="34" charset="0"/>
                <a:cs typeface="Segoe UI" panose="020B0502040204020203" pitchFamily="34" charset="0"/>
              </a:rPr>
              <a:t>Example:</a:t>
            </a:r>
            <a:endParaRPr lang="en-US" sz="2200" b="1" i="1" u="sng" dirty="0" smtClean="0">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2"/>
          <a:stretch>
            <a:fillRect/>
          </a:stretch>
        </p:blipFill>
        <p:spPr>
          <a:xfrm>
            <a:off x="838200" y="2163388"/>
            <a:ext cx="6108289" cy="4160873"/>
          </a:xfrm>
          <a:prstGeom prst="rect">
            <a:avLst/>
          </a:prstGeom>
        </p:spPr>
      </p:pic>
      <p:pic>
        <p:nvPicPr>
          <p:cNvPr id="8194" name="Picture 2" descr="Nested IF Statements - outpu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1944" y="3052916"/>
            <a:ext cx="3836325" cy="177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8564217"/>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Select Case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6" name="TextBox 5">
            <a:extLst>
              <a:ext uri="{FF2B5EF4-FFF2-40B4-BE49-F238E27FC236}">
                <a16:creationId xmlns:a16="http://schemas.microsoft.com/office/drawing/2014/main" id="{B458668D-3624-406F-BDEF-DBCE5E67B455}"/>
              </a:ext>
            </a:extLst>
          </p:cNvPr>
          <p:cNvSpPr txBox="1"/>
          <p:nvPr/>
        </p:nvSpPr>
        <p:spPr>
          <a:xfrm>
            <a:off x="838200" y="1542914"/>
            <a:ext cx="7376651" cy="5211683"/>
          </a:xfrm>
          <a:prstGeom prst="rect">
            <a:avLst/>
          </a:prstGeom>
          <a:noFill/>
        </p:spPr>
        <p:txBody>
          <a:bodyPr wrap="square" rtlCol="0">
            <a:spAutoFit/>
          </a:bodyPr>
          <a:lstStyle/>
          <a:p>
            <a:pPr marL="355600" indent="-342900">
              <a:lnSpc>
                <a:spcPct val="100000"/>
              </a:lnSpc>
              <a:spcBef>
                <a:spcPts val="1620"/>
              </a:spcBef>
              <a:buFont typeface="Wingdings" panose="05000000000000000000" pitchFamily="2" charset="2"/>
              <a:buChar char="Ø"/>
            </a:pPr>
            <a:r>
              <a:rPr lang="en-US" i="1" spc="-85" dirty="0">
                <a:latin typeface="Segoe UI" panose="020B0502040204020203" pitchFamily="34" charset="0"/>
                <a:cs typeface="Segoe UI" panose="020B0502040204020203" pitchFamily="34" charset="0"/>
              </a:rPr>
              <a:t>From the above nested if statement we have seen how cumbersome it is to deal with multiple </a:t>
            </a:r>
            <a:r>
              <a:rPr lang="en-US" i="1" spc="-85" dirty="0" err="1">
                <a:latin typeface="Segoe UI" panose="020B0502040204020203" pitchFamily="34" charset="0"/>
                <a:cs typeface="Segoe UI" panose="020B0502040204020203" pitchFamily="34" charset="0"/>
              </a:rPr>
              <a:t>if..else</a:t>
            </a:r>
            <a:r>
              <a:rPr lang="en-US" i="1" spc="-85" dirty="0">
                <a:latin typeface="Segoe UI" panose="020B0502040204020203" pitchFamily="34" charset="0"/>
                <a:cs typeface="Segoe UI" panose="020B0502040204020203" pitchFamily="34" charset="0"/>
              </a:rPr>
              <a:t> statements. If you misplace a single If or Else then it is difficult to debug and hence it is more error-prone. To deal with such a problem we can use Select Case</a:t>
            </a:r>
            <a:r>
              <a:rPr lang="en-US" i="1" spc="-85" dirty="0" smtClean="0">
                <a:latin typeface="Segoe UI" panose="020B0502040204020203" pitchFamily="34" charset="0"/>
                <a:cs typeface="Segoe UI" panose="020B0502040204020203" pitchFamily="34" charset="0"/>
              </a:rPr>
              <a:t>.</a:t>
            </a:r>
            <a:endParaRPr lang="en-US" i="1" spc="-85" dirty="0">
              <a:latin typeface="Segoe UI" panose="020B0502040204020203" pitchFamily="34" charset="0"/>
              <a:cs typeface="Segoe UI" panose="020B0502040204020203" pitchFamily="34" charset="0"/>
            </a:endParaRPr>
          </a:p>
          <a:p>
            <a:pPr marL="355600" indent="-342900">
              <a:lnSpc>
                <a:spcPct val="100000"/>
              </a:lnSpc>
              <a:spcBef>
                <a:spcPts val="1620"/>
              </a:spcBef>
              <a:buFont typeface="Wingdings" panose="05000000000000000000" pitchFamily="2" charset="2"/>
              <a:buChar char="Ø"/>
            </a:pPr>
            <a:r>
              <a:rPr lang="en-US" i="1" spc="-85" dirty="0">
                <a:latin typeface="Segoe UI" panose="020B0502040204020203" pitchFamily="34" charset="0"/>
                <a:cs typeface="Segoe UI" panose="020B0502040204020203" pitchFamily="34" charset="0"/>
              </a:rPr>
              <a:t>In Select Case, you can enter the block of code to be executed under a particular case statement. Each case statement will have a variable value to identify. Before we begin the execution, we have to specify which case is to be executed by entering the variable value in the Select Case Statement</a:t>
            </a:r>
            <a:r>
              <a:rPr lang="en-US" i="1" spc="-85"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i="1" spc="-85" dirty="0">
                <a:latin typeface="Segoe UI" panose="020B0502040204020203" pitchFamily="34" charset="0"/>
                <a:cs typeface="Segoe UI" panose="020B0502040204020203" pitchFamily="34" charset="0"/>
              </a:rPr>
              <a:t>Select Case has a 3 part syntax</a:t>
            </a:r>
            <a:r>
              <a:rPr lang="en-US" i="1" spc="-85" dirty="0" smtClean="0">
                <a:latin typeface="Segoe UI" panose="020B0502040204020203" pitchFamily="34" charset="0"/>
                <a:cs typeface="Segoe UI" panose="020B0502040204020203" pitchFamily="34" charset="0"/>
              </a:rPr>
              <a:t>:</a:t>
            </a:r>
            <a:endParaRPr lang="en-US" i="1" spc="-85" dirty="0">
              <a:latin typeface="Segoe UI" panose="020B0502040204020203" pitchFamily="34" charset="0"/>
              <a:cs typeface="Segoe UI" panose="020B0502040204020203" pitchFamily="34" charset="0"/>
            </a:endParaRPr>
          </a:p>
          <a:p>
            <a:pPr marL="469900" indent="-457200">
              <a:lnSpc>
                <a:spcPct val="100000"/>
              </a:lnSpc>
              <a:buFont typeface="+mj-lt"/>
              <a:buAutoNum type="arabicPeriod"/>
            </a:pPr>
            <a:r>
              <a:rPr lang="en-US" i="1" spc="-85" dirty="0" err="1">
                <a:latin typeface="Segoe UI" panose="020B0502040204020203" pitchFamily="34" charset="0"/>
                <a:cs typeface="Segoe UI" panose="020B0502040204020203" pitchFamily="34" charset="0"/>
              </a:rPr>
              <a:t>Testexpression</a:t>
            </a:r>
            <a:r>
              <a:rPr lang="en-US" i="1" spc="-85" dirty="0">
                <a:latin typeface="Segoe UI" panose="020B0502040204020203" pitchFamily="34" charset="0"/>
                <a:cs typeface="Segoe UI" panose="020B0502040204020203" pitchFamily="34" charset="0"/>
              </a:rPr>
              <a:t>: Mandatory field and takes any numeric or string expression as input.</a:t>
            </a:r>
          </a:p>
          <a:p>
            <a:pPr marL="469900" indent="-457200">
              <a:lnSpc>
                <a:spcPct val="100000"/>
              </a:lnSpc>
              <a:buFont typeface="+mj-lt"/>
              <a:buAutoNum type="arabicPeriod"/>
            </a:pPr>
            <a:r>
              <a:rPr lang="en-US" i="1" spc="-85" dirty="0" err="1">
                <a:latin typeface="Segoe UI" panose="020B0502040204020203" pitchFamily="34" charset="0"/>
                <a:cs typeface="Segoe UI" panose="020B0502040204020203" pitchFamily="34" charset="0"/>
              </a:rPr>
              <a:t>expressionlist</a:t>
            </a:r>
            <a:r>
              <a:rPr lang="en-US" i="1" spc="-85" dirty="0">
                <a:latin typeface="Segoe UI" panose="020B0502040204020203" pitchFamily="34" charset="0"/>
                <a:cs typeface="Segoe UI" panose="020B0502040204020203" pitchFamily="34" charset="0"/>
              </a:rPr>
              <a:t>-n: List of expressions using which the appropriate case will be selected.</a:t>
            </a:r>
          </a:p>
          <a:p>
            <a:pPr marL="469900" indent="-457200">
              <a:lnSpc>
                <a:spcPct val="100000"/>
              </a:lnSpc>
              <a:buFont typeface="+mj-lt"/>
              <a:buAutoNum type="arabicPeriod"/>
            </a:pPr>
            <a:r>
              <a:rPr lang="en-US" i="1" spc="-85" dirty="0">
                <a:latin typeface="Segoe UI" panose="020B0502040204020203" pitchFamily="34" charset="0"/>
                <a:cs typeface="Segoe UI" panose="020B0502040204020203" pitchFamily="34" charset="0"/>
              </a:rPr>
              <a:t>statements-n: Set of actions performed if the test expression matches the case expression list.</a:t>
            </a:r>
          </a:p>
          <a:p>
            <a:pPr marL="469900" indent="-457200">
              <a:lnSpc>
                <a:spcPct val="100000"/>
              </a:lnSpc>
              <a:buFont typeface="+mj-lt"/>
              <a:buAutoNum type="arabicPeriod"/>
            </a:pPr>
            <a:r>
              <a:rPr lang="en-US" i="1" spc="-85" dirty="0" err="1">
                <a:latin typeface="Segoe UI" panose="020B0502040204020203" pitchFamily="34" charset="0"/>
                <a:cs typeface="Segoe UI" panose="020B0502040204020203" pitchFamily="34" charset="0"/>
              </a:rPr>
              <a:t>elsestatements</a:t>
            </a:r>
            <a:r>
              <a:rPr lang="en-US" i="1" spc="-85" dirty="0">
                <a:latin typeface="Segoe UI" panose="020B0502040204020203" pitchFamily="34" charset="0"/>
                <a:cs typeface="Segoe UI" panose="020B0502040204020203" pitchFamily="34" charset="0"/>
              </a:rPr>
              <a:t>: Set of actions to be executed if the test expression does not match any of the case statements.</a:t>
            </a:r>
            <a:endParaRPr lang="en-US" i="1" spc="-85" dirty="0" smtClean="0">
              <a:latin typeface="Segoe UI" panose="020B0502040204020203" pitchFamily="34" charset="0"/>
              <a:cs typeface="Segoe UI" panose="020B0502040204020203" pitchFamily="34" charset="0"/>
            </a:endParaRPr>
          </a:p>
        </p:txBody>
      </p:sp>
      <p:pic>
        <p:nvPicPr>
          <p:cNvPr id="2" name="Picture 1"/>
          <p:cNvPicPr>
            <a:picLocks noChangeAspect="1"/>
          </p:cNvPicPr>
          <p:nvPr/>
        </p:nvPicPr>
        <p:blipFill>
          <a:blip r:embed="rId2"/>
          <a:stretch>
            <a:fillRect/>
          </a:stretch>
        </p:blipFill>
        <p:spPr>
          <a:xfrm>
            <a:off x="8214851" y="2610465"/>
            <a:ext cx="3232227" cy="2050025"/>
          </a:xfrm>
          <a:prstGeom prst="rect">
            <a:avLst/>
          </a:prstGeom>
        </p:spPr>
      </p:pic>
    </p:spTree>
    <p:extLst>
      <p:ext uri="{BB962C8B-B14F-4D97-AF65-F5344CB8AC3E}">
        <p14:creationId xmlns:p14="http://schemas.microsoft.com/office/powerpoint/2010/main" val="3074392958"/>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Select Case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838200" y="1422213"/>
            <a:ext cx="10252587" cy="4754750"/>
          </a:xfrm>
        </p:spPr>
        <p:txBody>
          <a:bodyPr>
            <a:normAutofit/>
          </a:bodyPr>
          <a:lstStyle/>
          <a:p>
            <a:pPr marL="12700">
              <a:lnSpc>
                <a:spcPct val="100000"/>
              </a:lnSpc>
              <a:spcBef>
                <a:spcPts val="100"/>
              </a:spcBef>
            </a:pPr>
            <a:r>
              <a:rPr lang="en-IN" sz="2200" b="1" i="1" u="sng" dirty="0" smtClean="0">
                <a:solidFill>
                  <a:schemeClr val="tx1"/>
                </a:solidFill>
                <a:latin typeface="Segoe UI"/>
                <a:cs typeface="Segoe UI"/>
              </a:rPr>
              <a:t>Exam</a:t>
            </a:r>
            <a:r>
              <a:rPr lang="en-IN" sz="2200" b="1" i="1" u="sng" dirty="0" smtClean="0">
                <a:latin typeface="Segoe UI" panose="020B0502040204020203" pitchFamily="34" charset="0"/>
                <a:cs typeface="Segoe UI" panose="020B0502040204020203" pitchFamily="34" charset="0"/>
              </a:rPr>
              <a:t>p</a:t>
            </a:r>
            <a:r>
              <a:rPr lang="en-IN" sz="2200" b="1" i="1" u="sng" dirty="0" smtClean="0">
                <a:solidFill>
                  <a:schemeClr val="tx1"/>
                </a:solidFill>
                <a:latin typeface="Segoe UI"/>
                <a:cs typeface="Segoe UI"/>
              </a:rPr>
              <a:t>le: </a:t>
            </a:r>
            <a:r>
              <a:rPr lang="en-IN" sz="2200" i="1" dirty="0" smtClean="0">
                <a:solidFill>
                  <a:schemeClr val="tx1"/>
                </a:solidFill>
                <a:latin typeface="Segoe UI"/>
                <a:cs typeface="Segoe UI"/>
              </a:rPr>
              <a:t>You can try to run the code </a:t>
            </a:r>
            <a:r>
              <a:rPr lang="en-IN" sz="2200" i="1" dirty="0">
                <a:solidFill>
                  <a:schemeClr val="tx1"/>
                </a:solidFill>
                <a:latin typeface="Segoe UI"/>
                <a:cs typeface="Segoe UI"/>
              </a:rPr>
              <a:t>by putting </a:t>
            </a:r>
            <a:r>
              <a:rPr lang="en-IN" sz="2200" i="1" dirty="0" smtClean="0">
                <a:solidFill>
                  <a:schemeClr val="tx1"/>
                </a:solidFill>
                <a:latin typeface="Segoe UI"/>
                <a:cs typeface="Segoe UI"/>
              </a:rPr>
              <a:t>different marks</a:t>
            </a:r>
            <a:endParaRPr lang="en-IN" sz="2200" b="1" i="1" u="sng" dirty="0" smtClean="0">
              <a:solidFill>
                <a:schemeClr val="tx1"/>
              </a:solidFill>
              <a:latin typeface="Segoe UI"/>
              <a:cs typeface="Segoe UI"/>
            </a:endParaRPr>
          </a:p>
          <a:p>
            <a:pPr marL="12700">
              <a:lnSpc>
                <a:spcPct val="100000"/>
              </a:lnSpc>
              <a:spcBef>
                <a:spcPts val="100"/>
              </a:spcBef>
            </a:pPr>
            <a:endParaRPr lang="en-IN" sz="2200" i="1" dirty="0" smtClean="0">
              <a:solidFill>
                <a:schemeClr val="tx1"/>
              </a:solidFill>
              <a:latin typeface="Segoe UI"/>
              <a:cs typeface="Segoe UI"/>
            </a:endParaRPr>
          </a:p>
          <a:p>
            <a:pPr marL="12700">
              <a:lnSpc>
                <a:spcPct val="100000"/>
              </a:lnSpc>
              <a:spcBef>
                <a:spcPts val="100"/>
              </a:spcBef>
            </a:pPr>
            <a:endParaRPr lang="en-IN" sz="2200" b="1" i="1" u="sng" dirty="0">
              <a:solidFill>
                <a:schemeClr val="tx1"/>
              </a:solidFill>
              <a:latin typeface="Segoe UI"/>
              <a:cs typeface="Segoe UI"/>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2" name="Picture 1"/>
          <p:cNvPicPr>
            <a:picLocks noChangeAspect="1"/>
          </p:cNvPicPr>
          <p:nvPr/>
        </p:nvPicPr>
        <p:blipFill>
          <a:blip r:embed="rId2"/>
          <a:stretch>
            <a:fillRect/>
          </a:stretch>
        </p:blipFill>
        <p:spPr>
          <a:xfrm>
            <a:off x="2300749" y="2000321"/>
            <a:ext cx="6622026" cy="4290007"/>
          </a:xfrm>
          <a:prstGeom prst="rect">
            <a:avLst/>
          </a:prstGeom>
        </p:spPr>
      </p:pic>
    </p:spTree>
    <p:extLst>
      <p:ext uri="{BB962C8B-B14F-4D97-AF65-F5344CB8AC3E}">
        <p14:creationId xmlns:p14="http://schemas.microsoft.com/office/powerpoint/2010/main" val="2023296794"/>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8" y="681039"/>
            <a:ext cx="8003286" cy="678449"/>
          </a:xfrm>
          <a:solidFill>
            <a:srgbClr val="FCD3C2"/>
          </a:solidFill>
        </p:spPr>
        <p:txBody>
          <a:bodyPr>
            <a:normAutofit fontScale="90000"/>
          </a:bodyPr>
          <a:lstStyle/>
          <a:p>
            <a:r>
              <a:rPr lang="en-US" sz="4400" b="1" i="1" dirty="0" smtClean="0">
                <a:latin typeface="Segoe UI" panose="020B0502040204020203" pitchFamily="34" charset="0"/>
                <a:ea typeface="Segoe UI" panose="020B0502040204020203" pitchFamily="34" charset="0"/>
                <a:cs typeface="Segoe UI" panose="020B0502040204020203" pitchFamily="34" charset="0"/>
              </a:rPr>
              <a:t>Conditional Statements</a:t>
            </a:r>
            <a:r>
              <a:rPr lang="en-US" sz="4400" b="1" i="1" dirty="0" smtClean="0">
                <a:latin typeface="Segoe UI" panose="020B0502040204020203" pitchFamily="34" charset="0"/>
                <a:ea typeface="Segoe UI" panose="020B0502040204020203" pitchFamily="34" charset="0"/>
                <a:cs typeface="Segoe UI" panose="020B0502040204020203" pitchFamily="34" charset="0"/>
              </a:rPr>
              <a:t>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4C138D0F-68C3-4F73-8F96-CE6C5F9B2253}"/>
              </a:ext>
            </a:extLst>
          </p:cNvPr>
          <p:cNvSpPr txBox="1"/>
          <p:nvPr/>
        </p:nvSpPr>
        <p:spPr>
          <a:xfrm>
            <a:off x="585627" y="1831439"/>
            <a:ext cx="11217999" cy="4236160"/>
          </a:xfrm>
          <a:prstGeom prst="rect">
            <a:avLst/>
          </a:prstGeom>
          <a:noFill/>
        </p:spPr>
        <p:txBody>
          <a:bodyPr wrap="square" rtlCol="0">
            <a:spAutoFit/>
          </a:bodyPr>
          <a:lstStyle/>
          <a:p>
            <a:pPr marL="298450" marR="5080" indent="-285750" algn="just">
              <a:lnSpc>
                <a:spcPct val="150000"/>
              </a:lnSpc>
              <a:spcBef>
                <a:spcPts val="1830"/>
              </a:spcBef>
              <a:buFont typeface="Wingdings" panose="05000000000000000000" pitchFamily="2" charset="2"/>
              <a:buChar char="Ø"/>
            </a:pPr>
            <a:r>
              <a:rPr lang="en-US" sz="2200" i="1" spc="-60" dirty="0" smtClean="0">
                <a:latin typeface="Segoe UI" panose="020B0502040204020203" pitchFamily="34" charset="0"/>
                <a:cs typeface="Segoe UI" panose="020B0502040204020203" pitchFamily="34" charset="0"/>
              </a:rPr>
              <a:t>Often </a:t>
            </a:r>
            <a:r>
              <a:rPr lang="en-US" sz="2200" i="1" spc="-60" dirty="0">
                <a:latin typeface="Segoe UI" panose="020B0502040204020203" pitchFamily="34" charset="0"/>
                <a:cs typeface="Segoe UI" panose="020B0502040204020203" pitchFamily="34" charset="0"/>
              </a:rPr>
              <a:t>while designing a code we are bound to verify functionalities based on certain conditions and make decisions according to the output of the conditional </a:t>
            </a:r>
            <a:r>
              <a:rPr lang="en-US" sz="2200" i="1" spc="-60" dirty="0" smtClean="0">
                <a:latin typeface="Segoe UI" panose="020B0502040204020203" pitchFamily="34" charset="0"/>
                <a:cs typeface="Segoe UI" panose="020B0502040204020203" pitchFamily="34" charset="0"/>
              </a:rPr>
              <a:t>statement.</a:t>
            </a:r>
          </a:p>
          <a:p>
            <a:pPr marL="298450" marR="5080" indent="-285750" algn="just">
              <a:lnSpc>
                <a:spcPct val="150000"/>
              </a:lnSpc>
              <a:spcBef>
                <a:spcPts val="1830"/>
              </a:spcBef>
              <a:buFont typeface="Wingdings" panose="05000000000000000000" pitchFamily="2" charset="2"/>
              <a:buChar char="Ø"/>
            </a:pPr>
            <a:r>
              <a:rPr lang="en-US" sz="2200" i="1" spc="-60" dirty="0">
                <a:latin typeface="Segoe UI" panose="020B0502040204020203" pitchFamily="34" charset="0"/>
                <a:cs typeface="Segoe UI" panose="020B0502040204020203" pitchFamily="34" charset="0"/>
              </a:rPr>
              <a:t>Conditional Statements are used in programming languages to perform a set of actions depending on the condition specified by the programmer that evaluates to true or false</a:t>
            </a:r>
            <a:r>
              <a:rPr lang="en-US" sz="2200" i="1" spc="-60" dirty="0" smtClean="0">
                <a:latin typeface="Segoe UI" panose="020B0502040204020203" pitchFamily="34" charset="0"/>
                <a:cs typeface="Segoe UI" panose="020B0502040204020203" pitchFamily="34" charset="0"/>
              </a:rPr>
              <a:t>.</a:t>
            </a:r>
            <a:endParaRPr lang="en-US" sz="2200" i="1" spc="-60" dirty="0">
              <a:latin typeface="Segoe UI" panose="020B0502040204020203" pitchFamily="34" charset="0"/>
              <a:cs typeface="Segoe UI" panose="020B0502040204020203" pitchFamily="34" charset="0"/>
            </a:endParaRPr>
          </a:p>
          <a:p>
            <a:pPr marL="298450" marR="5080" indent="-285750" algn="just">
              <a:lnSpc>
                <a:spcPct val="150000"/>
              </a:lnSpc>
              <a:spcBef>
                <a:spcPts val="1830"/>
              </a:spcBef>
              <a:buFont typeface="Wingdings" panose="05000000000000000000" pitchFamily="2" charset="2"/>
              <a:buChar char="Ø"/>
            </a:pPr>
            <a:r>
              <a:rPr lang="en-US" sz="2200" i="1" spc="-60" dirty="0">
                <a:latin typeface="Segoe UI" panose="020B0502040204020203" pitchFamily="34" charset="0"/>
                <a:cs typeface="Segoe UI" panose="020B0502040204020203" pitchFamily="34" charset="0"/>
              </a:rPr>
              <a:t>These are mainly used to decide the execution flow. If the condition evaluates to true, execute a certain set of actions and if the condition evaluates to false then perform another set of actions.</a:t>
            </a:r>
            <a:endParaRPr lang="en-IN" sz="2200" i="1" spc="-60" dirty="0" smtClean="0">
              <a:latin typeface="Segoe UI" panose="020B0502040204020203" pitchFamily="34" charset="0"/>
              <a:cs typeface="Segoe UI" panose="020B0502040204020203" pitchFamily="34" charset="0"/>
            </a:endParaRPr>
          </a:p>
          <a:p>
            <a:pPr marL="298450" marR="5080" indent="-285750" algn="just">
              <a:lnSpc>
                <a:spcPct val="150000"/>
              </a:lnSpc>
              <a:spcBef>
                <a:spcPts val="1830"/>
              </a:spcBef>
              <a:buFont typeface="Wingdings" panose="05000000000000000000" pitchFamily="2" charset="2"/>
              <a:buChar char="Ø"/>
            </a:pPr>
            <a:endParaRPr lang="en-IN" sz="20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985990188"/>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Types </a:t>
            </a:r>
            <a:r>
              <a:rPr lang="en-US" sz="4400" b="1" i="1" dirty="0" smtClean="0">
                <a:latin typeface="Segoe UI" panose="020B0502040204020203" pitchFamily="34" charset="0"/>
                <a:ea typeface="Segoe UI" panose="020B0502040204020203" pitchFamily="34" charset="0"/>
                <a:cs typeface="Segoe UI" panose="020B0502040204020203" pitchFamily="34" charset="0"/>
              </a:rPr>
              <a:t>of Conditional </a:t>
            </a:r>
            <a:r>
              <a:rPr lang="en-US" sz="4400" b="1" i="1" dirty="0">
                <a:latin typeface="Segoe UI" panose="020B0502040204020203" pitchFamily="34" charset="0"/>
                <a:ea typeface="Segoe UI" panose="020B0502040204020203" pitchFamily="34" charset="0"/>
                <a:cs typeface="Segoe UI" panose="020B0502040204020203" pitchFamily="34" charset="0"/>
              </a:rPr>
              <a:t>Statements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B0F1C9B3-6CCF-4D56-9642-CEF1FBE80210}"/>
              </a:ext>
            </a:extLst>
          </p:cNvPr>
          <p:cNvSpPr txBox="1"/>
          <p:nvPr/>
        </p:nvSpPr>
        <p:spPr>
          <a:xfrm>
            <a:off x="776750" y="1681316"/>
            <a:ext cx="9763432" cy="496674"/>
          </a:xfrm>
          <a:prstGeom prst="rect">
            <a:avLst/>
          </a:prstGeom>
          <a:noFill/>
        </p:spPr>
        <p:txBody>
          <a:bodyPr wrap="square" rtlCol="0">
            <a:spAutoFit/>
          </a:bodyPr>
          <a:lstStyle/>
          <a:p>
            <a:pPr marL="12065" algn="just">
              <a:lnSpc>
                <a:spcPct val="150000"/>
              </a:lnSpc>
              <a:spcBef>
                <a:spcPts val="120"/>
              </a:spcBef>
              <a:tabLst>
                <a:tab pos="262890" algn="l"/>
              </a:tabLst>
            </a:pPr>
            <a:endParaRPr lang="en-IN" sz="2000" i="1" dirty="0" smtClean="0">
              <a:latin typeface="Segoe UI" panose="020B0502040204020203" pitchFamily="34" charset="0"/>
              <a:cs typeface="Segoe UI" panose="020B0502040204020203"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65772894"/>
              </p:ext>
            </p:extLst>
          </p:nvPr>
        </p:nvGraphicFramePr>
        <p:xfrm>
          <a:off x="838199" y="1496140"/>
          <a:ext cx="10515600" cy="4754564"/>
        </p:xfrm>
        <a:graphic>
          <a:graphicData uri="http://schemas.openxmlformats.org/drawingml/2006/table">
            <a:tbl>
              <a:tblPr/>
              <a:tblGrid>
                <a:gridCol w="3505200">
                  <a:extLst>
                    <a:ext uri="{9D8B030D-6E8A-4147-A177-3AD203B41FA5}">
                      <a16:colId xmlns:a16="http://schemas.microsoft.com/office/drawing/2014/main" val="2980206690"/>
                    </a:ext>
                  </a:extLst>
                </a:gridCol>
                <a:gridCol w="3505200">
                  <a:extLst>
                    <a:ext uri="{9D8B030D-6E8A-4147-A177-3AD203B41FA5}">
                      <a16:colId xmlns:a16="http://schemas.microsoft.com/office/drawing/2014/main" val="1108650060"/>
                    </a:ext>
                  </a:extLst>
                </a:gridCol>
                <a:gridCol w="3505200">
                  <a:extLst>
                    <a:ext uri="{9D8B030D-6E8A-4147-A177-3AD203B41FA5}">
                      <a16:colId xmlns:a16="http://schemas.microsoft.com/office/drawing/2014/main" val="329784490"/>
                    </a:ext>
                  </a:extLst>
                </a:gridCol>
              </a:tblGrid>
              <a:tr h="316971">
                <a:tc>
                  <a:txBody>
                    <a:bodyPr/>
                    <a:lstStyle/>
                    <a:p>
                      <a:pPr algn="l" fontAlgn="ctr" latinLnBrk="0"/>
                      <a:r>
                        <a:rPr lang="en-US" sz="1300" b="1">
                          <a:effectLst/>
                        </a:rPr>
                        <a:t>Sl.No</a:t>
                      </a:r>
                    </a:p>
                  </a:txBody>
                  <a:tcPr marL="56602" marR="56602" marT="56602" marB="56602" anchor="ctr">
                    <a:lnL>
                      <a:noFill/>
                    </a:lnL>
                    <a:lnR>
                      <a:noFill/>
                    </a:lnR>
                    <a:lnT>
                      <a:noFill/>
                    </a:lnT>
                    <a:lnB w="9525" cap="flat" cmpd="sng" algn="ctr">
                      <a:solidFill>
                        <a:srgbClr val="DDDDDD"/>
                      </a:solidFill>
                      <a:prstDash val="solid"/>
                      <a:round/>
                      <a:headEnd type="none" w="med" len="med"/>
                      <a:tailEnd type="none" w="med" len="med"/>
                    </a:lnB>
                    <a:solidFill>
                      <a:srgbClr val="D9EDF7"/>
                    </a:solidFill>
                  </a:tcPr>
                </a:tc>
                <a:tc>
                  <a:txBody>
                    <a:bodyPr/>
                    <a:lstStyle/>
                    <a:p>
                      <a:pPr algn="l" fontAlgn="ctr" latinLnBrk="0"/>
                      <a:r>
                        <a:rPr lang="en-US" sz="1300" b="1">
                          <a:effectLst/>
                        </a:rPr>
                        <a:t>Conditional Statement</a:t>
                      </a:r>
                    </a:p>
                  </a:txBody>
                  <a:tcPr marL="56602" marR="56602" marT="56602" marB="56602" anchor="ctr">
                    <a:lnL>
                      <a:noFill/>
                    </a:lnL>
                    <a:lnR>
                      <a:noFill/>
                    </a:lnR>
                    <a:lnT>
                      <a:noFill/>
                    </a:lnT>
                    <a:lnB w="9525" cap="flat" cmpd="sng" algn="ctr">
                      <a:solidFill>
                        <a:srgbClr val="DDDDDD"/>
                      </a:solidFill>
                      <a:prstDash val="solid"/>
                      <a:round/>
                      <a:headEnd type="none" w="med" len="med"/>
                      <a:tailEnd type="none" w="med" len="med"/>
                    </a:lnB>
                    <a:solidFill>
                      <a:srgbClr val="D9EDF7"/>
                    </a:solidFill>
                  </a:tcPr>
                </a:tc>
                <a:tc>
                  <a:txBody>
                    <a:bodyPr/>
                    <a:lstStyle/>
                    <a:p>
                      <a:pPr algn="l" fontAlgn="ctr" latinLnBrk="0"/>
                      <a:r>
                        <a:rPr lang="en-US" sz="1300" b="1">
                          <a:effectLst/>
                        </a:rPr>
                        <a:t>Description</a:t>
                      </a:r>
                    </a:p>
                  </a:txBody>
                  <a:tcPr marL="56602" marR="56602" marT="56602" marB="56602" anchor="ctr">
                    <a:lnL>
                      <a:noFill/>
                    </a:lnL>
                    <a:lnR>
                      <a:noFill/>
                    </a:lnR>
                    <a:lnT>
                      <a:noFill/>
                    </a:lnT>
                    <a:lnB w="9525" cap="flat" cmpd="sng" algn="ctr">
                      <a:solidFill>
                        <a:srgbClr val="DDDDDD"/>
                      </a:solidFill>
                      <a:prstDash val="solid"/>
                      <a:round/>
                      <a:headEnd type="none" w="med" len="med"/>
                      <a:tailEnd type="none" w="med" len="med"/>
                    </a:lnB>
                    <a:solidFill>
                      <a:srgbClr val="D9EDF7"/>
                    </a:solidFill>
                  </a:tcPr>
                </a:tc>
                <a:extLst>
                  <a:ext uri="{0D108BD9-81ED-4DB2-BD59-A6C34878D82A}">
                    <a16:rowId xmlns:a16="http://schemas.microsoft.com/office/drawing/2014/main" val="4178497814"/>
                  </a:ext>
                </a:extLst>
              </a:tr>
              <a:tr h="520738">
                <a:tc>
                  <a:txBody>
                    <a:bodyPr/>
                    <a:lstStyle/>
                    <a:p>
                      <a:pPr algn="l" fontAlgn="t" latinLnBrk="0"/>
                      <a:r>
                        <a:rPr lang="en-US" sz="1300" b="0">
                          <a:effectLst/>
                        </a:rPr>
                        <a:t>1</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latinLnBrk="0"/>
                      <a:r>
                        <a:rPr lang="en-US" sz="1300" b="0">
                          <a:effectLst/>
                        </a:rPr>
                        <a:t>If…Then</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latinLnBrk="0"/>
                      <a:r>
                        <a:rPr lang="en-US" sz="1300" b="0">
                          <a:effectLst/>
                        </a:rPr>
                        <a:t>Set of statements are executed only if the condition is true.</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36424892"/>
                  </a:ext>
                </a:extLst>
              </a:tr>
              <a:tr h="1132039">
                <a:tc>
                  <a:txBody>
                    <a:bodyPr/>
                    <a:lstStyle/>
                    <a:p>
                      <a:pPr algn="l" fontAlgn="t" latinLnBrk="0"/>
                      <a:r>
                        <a:rPr lang="en-US" sz="1300" b="0">
                          <a:effectLst/>
                        </a:rPr>
                        <a:t>2</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latinLnBrk="0"/>
                      <a:r>
                        <a:rPr lang="en-US" sz="1300" b="0">
                          <a:effectLst/>
                        </a:rPr>
                        <a:t>If.. Then…Else</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latinLnBrk="0"/>
                      <a:r>
                        <a:rPr lang="en-US" sz="1300" b="0">
                          <a:effectLst/>
                        </a:rPr>
                        <a:t>Set of statements under If block are executed</a:t>
                      </a:r>
                      <a:br>
                        <a:rPr lang="en-US" sz="1300" b="0">
                          <a:effectLst/>
                        </a:rPr>
                      </a:br>
                      <a:r>
                        <a:rPr lang="en-US" sz="1300" b="0">
                          <a:effectLst/>
                        </a:rPr>
                        <a:t>If the condition is true otherwise statements under else</a:t>
                      </a:r>
                      <a:br>
                        <a:rPr lang="en-US" sz="1300" b="0">
                          <a:effectLst/>
                        </a:rPr>
                      </a:br>
                      <a:r>
                        <a:rPr lang="en-US" sz="1300" b="0">
                          <a:effectLst/>
                        </a:rPr>
                        <a:t>block will be executed.</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2904243426"/>
                  </a:ext>
                </a:extLst>
              </a:tr>
              <a:tr h="928272">
                <a:tc>
                  <a:txBody>
                    <a:bodyPr/>
                    <a:lstStyle/>
                    <a:p>
                      <a:pPr algn="l" fontAlgn="t" latinLnBrk="0"/>
                      <a:r>
                        <a:rPr lang="en-US" sz="1300" b="0">
                          <a:effectLst/>
                        </a:rPr>
                        <a:t>3</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latinLnBrk="0"/>
                      <a:r>
                        <a:rPr lang="en-US" sz="1300" b="0">
                          <a:effectLst/>
                        </a:rPr>
                        <a:t>If..ElseIf</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latinLnBrk="0"/>
                      <a:r>
                        <a:rPr lang="en-US" sz="1300" b="0">
                          <a:effectLst/>
                        </a:rPr>
                        <a:t>Each Else block if again have a conditional statement</a:t>
                      </a:r>
                      <a:br>
                        <a:rPr lang="en-US" sz="1300" b="0">
                          <a:effectLst/>
                        </a:rPr>
                      </a:br>
                      <a:r>
                        <a:rPr lang="en-US" sz="1300" b="0">
                          <a:effectLst/>
                        </a:rPr>
                        <a:t>based on which the statements will be executed.</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3669075851"/>
                  </a:ext>
                </a:extLst>
              </a:tr>
              <a:tr h="520738">
                <a:tc>
                  <a:txBody>
                    <a:bodyPr/>
                    <a:lstStyle/>
                    <a:p>
                      <a:pPr algn="l" fontAlgn="t" latinLnBrk="0"/>
                      <a:r>
                        <a:rPr lang="en-US" sz="1300" b="0" dirty="0">
                          <a:effectLst/>
                        </a:rPr>
                        <a:t>4</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latinLnBrk="0"/>
                      <a:r>
                        <a:rPr lang="en-US" sz="1300" b="0">
                          <a:effectLst/>
                        </a:rPr>
                        <a:t>Nested Ifs</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latinLnBrk="0"/>
                      <a:r>
                        <a:rPr lang="en-US" sz="1300" b="0">
                          <a:effectLst/>
                        </a:rPr>
                        <a:t>Placing an If statement inside another if statement.</a:t>
                      </a:r>
                    </a:p>
                  </a:txBody>
                  <a:tcPr marL="56602" marR="56602" marT="56602" marB="56602">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2329256347"/>
                  </a:ext>
                </a:extLst>
              </a:tr>
              <a:tr h="1335806">
                <a:tc>
                  <a:txBody>
                    <a:bodyPr/>
                    <a:lstStyle/>
                    <a:p>
                      <a:pPr algn="l" fontAlgn="t" latinLnBrk="0"/>
                      <a:r>
                        <a:rPr lang="en-US" sz="1300" b="0">
                          <a:effectLst/>
                        </a:rPr>
                        <a:t>5</a:t>
                      </a:r>
                    </a:p>
                  </a:txBody>
                  <a:tcPr marL="56602" marR="56602" marT="56602" marB="56602">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algn="l" fontAlgn="t" latinLnBrk="0"/>
                      <a:r>
                        <a:rPr lang="en-US" sz="1300" b="0">
                          <a:effectLst/>
                        </a:rPr>
                        <a:t>Select Case</a:t>
                      </a:r>
                    </a:p>
                  </a:txBody>
                  <a:tcPr marL="56602" marR="56602" marT="56602" marB="56602">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algn="l" fontAlgn="t" latinLnBrk="0"/>
                      <a:r>
                        <a:rPr lang="en-US" sz="1300" b="0" dirty="0">
                          <a:effectLst/>
                        </a:rPr>
                        <a:t>Each case statement will have a variable value,</a:t>
                      </a:r>
                      <a:br>
                        <a:rPr lang="en-US" sz="1300" b="0" dirty="0">
                          <a:effectLst/>
                        </a:rPr>
                      </a:br>
                      <a:r>
                        <a:rPr lang="en-US" sz="1300" b="0" dirty="0">
                          <a:effectLst/>
                        </a:rPr>
                        <a:t>based on the selection value mentioned in the select case statement, appropriate case will be executed.</a:t>
                      </a:r>
                    </a:p>
                  </a:txBody>
                  <a:tcPr marL="56602" marR="56602" marT="56602" marB="56602">
                    <a:lnL>
                      <a:noFill/>
                    </a:lnL>
                    <a:lnR>
                      <a:noFill/>
                    </a:lnR>
                    <a:lnT w="9525" cap="flat" cmpd="sng" algn="ctr">
                      <a:solidFill>
                        <a:srgbClr val="DDDDDD"/>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45882575"/>
                  </a:ext>
                </a:extLst>
              </a:tr>
            </a:tbl>
          </a:graphicData>
        </a:graphic>
      </p:graphicFrame>
    </p:spTree>
    <p:extLst>
      <p:ext uri="{BB962C8B-B14F-4D97-AF65-F5344CB8AC3E}">
        <p14:creationId xmlns:p14="http://schemas.microsoft.com/office/powerpoint/2010/main" val="2125182836"/>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smtClean="0">
                <a:latin typeface="Segoe UI" pitchFamily="34" charset="0"/>
                <a:ea typeface="Segoe UI" panose="020B0502040204020203" pitchFamily="34" charset="0"/>
                <a:cs typeface="Segoe UI" pitchFamily="34" charset="0"/>
              </a:rPr>
              <a:t>If Statements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838200" y="1422213"/>
            <a:ext cx="5990303" cy="4754750"/>
          </a:xfrm>
        </p:spPr>
        <p:txBody>
          <a:bodyPr>
            <a:normAutofit fontScale="92500" lnSpcReduction="20000"/>
          </a:bodyPr>
          <a:lstStyle/>
          <a:p>
            <a:pPr marL="355600" indent="-342900">
              <a:lnSpc>
                <a:spcPct val="150000"/>
              </a:lnSpc>
              <a:spcBef>
                <a:spcPts val="100"/>
              </a:spcBef>
              <a:buFont typeface="Wingdings" panose="05000000000000000000" pitchFamily="2" charset="2"/>
              <a:buChar char="Ø"/>
            </a:pPr>
            <a:r>
              <a:rPr lang="en-US" sz="2000" i="1" dirty="0">
                <a:solidFill>
                  <a:schemeClr val="tx1"/>
                </a:solidFill>
                <a:latin typeface="Segoe UI"/>
                <a:cs typeface="Segoe UI"/>
              </a:rPr>
              <a:t>If statements execute a set of actions depending on the condition. If the condition evaluates to true then the code mentioned in the If block will be executed</a:t>
            </a:r>
            <a:r>
              <a:rPr lang="en-US" sz="2000" i="1" dirty="0" smtClean="0">
                <a:solidFill>
                  <a:schemeClr val="tx1"/>
                </a:solidFill>
                <a:latin typeface="Segoe UI"/>
                <a:cs typeface="Segoe UI"/>
              </a:rPr>
              <a:t>.</a:t>
            </a:r>
          </a:p>
          <a:p>
            <a:pPr marL="355600" indent="-342900">
              <a:lnSpc>
                <a:spcPct val="150000"/>
              </a:lnSpc>
              <a:spcBef>
                <a:spcPts val="100"/>
              </a:spcBef>
              <a:buFont typeface="Wingdings" panose="05000000000000000000" pitchFamily="2" charset="2"/>
              <a:buChar char="Ø"/>
            </a:pPr>
            <a:r>
              <a:rPr lang="en-US" sz="2000" i="1" dirty="0">
                <a:solidFill>
                  <a:schemeClr val="tx1"/>
                </a:solidFill>
                <a:latin typeface="Segoe UI"/>
                <a:cs typeface="Segoe UI"/>
              </a:rPr>
              <a:t>Syntax</a:t>
            </a:r>
            <a:r>
              <a:rPr lang="en-US" sz="2000" i="1" dirty="0" smtClean="0">
                <a:solidFill>
                  <a:schemeClr val="tx1"/>
                </a:solidFill>
                <a:latin typeface="Segoe UI"/>
                <a:cs typeface="Segoe UI"/>
              </a:rPr>
              <a:t>:</a:t>
            </a:r>
          </a:p>
          <a:p>
            <a:pPr marL="355600" indent="-342900">
              <a:lnSpc>
                <a:spcPct val="150000"/>
              </a:lnSpc>
              <a:spcBef>
                <a:spcPts val="100"/>
              </a:spcBef>
              <a:buFont typeface="Wingdings" panose="05000000000000000000" pitchFamily="2" charset="2"/>
              <a:buChar char="Ø"/>
            </a:pPr>
            <a:r>
              <a:rPr lang="en-US" sz="2000" i="1" dirty="0" smtClean="0">
                <a:solidFill>
                  <a:schemeClr val="tx1"/>
                </a:solidFill>
                <a:latin typeface="Segoe UI"/>
                <a:cs typeface="Segoe UI"/>
              </a:rPr>
              <a:t>Condition</a:t>
            </a:r>
            <a:r>
              <a:rPr lang="en-US" sz="2000" i="1" dirty="0">
                <a:solidFill>
                  <a:schemeClr val="tx1"/>
                </a:solidFill>
                <a:latin typeface="Segoe UI"/>
                <a:cs typeface="Segoe UI"/>
              </a:rPr>
              <a:t>: This is the required field</a:t>
            </a:r>
            <a:r>
              <a:rPr lang="en-US" sz="2000" i="1" dirty="0" smtClean="0">
                <a:solidFill>
                  <a:schemeClr val="tx1"/>
                </a:solidFill>
                <a:latin typeface="Segoe UI"/>
                <a:cs typeface="Segoe UI"/>
              </a:rPr>
              <a:t>. </a:t>
            </a:r>
            <a:r>
              <a:rPr lang="en-US" sz="2000" i="1" dirty="0">
                <a:solidFill>
                  <a:schemeClr val="tx1"/>
                </a:solidFill>
                <a:latin typeface="Segoe UI"/>
                <a:cs typeface="Segoe UI"/>
              </a:rPr>
              <a:t>Based on the Boolean result of this condition the action will be performed. If the result is true then the statements in the If block will be executed</a:t>
            </a:r>
            <a:r>
              <a:rPr lang="en-US" sz="2000" i="1" dirty="0" smtClean="0">
                <a:solidFill>
                  <a:schemeClr val="tx1"/>
                </a:solidFill>
                <a:latin typeface="Segoe UI"/>
                <a:cs typeface="Segoe UI"/>
              </a:rPr>
              <a:t>.</a:t>
            </a:r>
            <a:endParaRPr lang="en-US" sz="2000" i="1" dirty="0">
              <a:solidFill>
                <a:schemeClr val="tx1"/>
              </a:solidFill>
              <a:latin typeface="Segoe UI"/>
              <a:cs typeface="Segoe UI"/>
            </a:endParaRPr>
          </a:p>
          <a:p>
            <a:pPr marL="355600" indent="-342900">
              <a:lnSpc>
                <a:spcPct val="150000"/>
              </a:lnSpc>
              <a:spcBef>
                <a:spcPts val="100"/>
              </a:spcBef>
              <a:buFont typeface="Wingdings" panose="05000000000000000000" pitchFamily="2" charset="2"/>
              <a:buChar char="Ø"/>
            </a:pPr>
            <a:r>
              <a:rPr lang="en-US" sz="2000" i="1" dirty="0">
                <a:solidFill>
                  <a:schemeClr val="tx1"/>
                </a:solidFill>
                <a:latin typeface="Segoe UI"/>
                <a:cs typeface="Segoe UI"/>
              </a:rPr>
              <a:t>If the condition is Null then it is treated as False</a:t>
            </a:r>
            <a:r>
              <a:rPr lang="en-US" sz="2000" i="1" dirty="0" smtClean="0">
                <a:solidFill>
                  <a:schemeClr val="tx1"/>
                </a:solidFill>
                <a:latin typeface="Segoe UI"/>
                <a:cs typeface="Segoe UI"/>
              </a:rPr>
              <a:t>.</a:t>
            </a:r>
            <a:endParaRPr lang="en-US" sz="2000" i="1" dirty="0">
              <a:solidFill>
                <a:schemeClr val="tx1"/>
              </a:solidFill>
              <a:latin typeface="Segoe UI"/>
              <a:cs typeface="Segoe UI"/>
            </a:endParaRPr>
          </a:p>
          <a:p>
            <a:pPr marL="355600" indent="-342900">
              <a:lnSpc>
                <a:spcPct val="150000"/>
              </a:lnSpc>
              <a:spcBef>
                <a:spcPts val="100"/>
              </a:spcBef>
              <a:buFont typeface="Wingdings" panose="05000000000000000000" pitchFamily="2" charset="2"/>
              <a:buChar char="Ø"/>
            </a:pPr>
            <a:r>
              <a:rPr lang="en-US" sz="2000" i="1" dirty="0">
                <a:solidFill>
                  <a:schemeClr val="tx1"/>
                </a:solidFill>
                <a:latin typeface="Segoe UI"/>
                <a:cs typeface="Segoe UI"/>
              </a:rPr>
              <a:t>Statements: This set of actions will be performed if the condition is true.</a:t>
            </a:r>
          </a:p>
          <a:p>
            <a:pPr marL="355600" indent="-342900">
              <a:lnSpc>
                <a:spcPct val="150000"/>
              </a:lnSpc>
              <a:spcBef>
                <a:spcPts val="100"/>
              </a:spcBef>
              <a:buFont typeface="Wingdings" panose="05000000000000000000" pitchFamily="2" charset="2"/>
              <a:buChar char="Ø"/>
            </a:pPr>
            <a:endParaRPr lang="en-IN" sz="2000" b="1" u="sng" dirty="0" smtClean="0">
              <a:solidFill>
                <a:schemeClr val="tx1"/>
              </a:solidFill>
              <a:latin typeface="Segoe UI"/>
              <a:cs typeface="Segoe UI"/>
            </a:endParaRPr>
          </a:p>
          <a:p>
            <a:pPr marL="355600" indent="-342900">
              <a:lnSpc>
                <a:spcPct val="100000"/>
              </a:lnSpc>
              <a:spcBef>
                <a:spcPts val="100"/>
              </a:spcBef>
              <a:buFont typeface="Wingdings" panose="05000000000000000000" pitchFamily="2" charset="2"/>
              <a:buChar char="Ø"/>
            </a:pPr>
            <a:endParaRPr lang="en-IN" sz="2000" b="1" dirty="0">
              <a:solidFill>
                <a:schemeClr val="tx1"/>
              </a:solidFill>
              <a:latin typeface="Segoe UI"/>
              <a:cs typeface="Segoe UI"/>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p:cNvPicPr>
            <a:picLocks noChangeAspect="1"/>
          </p:cNvPicPr>
          <p:nvPr/>
        </p:nvPicPr>
        <p:blipFill>
          <a:blip r:embed="rId2"/>
          <a:stretch>
            <a:fillRect/>
          </a:stretch>
        </p:blipFill>
        <p:spPr>
          <a:xfrm>
            <a:off x="7847306" y="1957996"/>
            <a:ext cx="2487690" cy="1049495"/>
          </a:xfrm>
          <a:prstGeom prst="rect">
            <a:avLst/>
          </a:prstGeom>
        </p:spPr>
      </p:pic>
      <p:pic>
        <p:nvPicPr>
          <p:cNvPr id="2051" name="Picture 3" descr="Flow Diagram of IF Statemen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4298" y="3338615"/>
            <a:ext cx="3438525" cy="3009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66796"/>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If Statements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763229" y="1652647"/>
            <a:ext cx="5091881" cy="958339"/>
          </a:xfrm>
          <a:prstGeom prst="rect">
            <a:avLst/>
          </a:prstGeom>
          <a:noFill/>
        </p:spPr>
        <p:txBody>
          <a:bodyPr wrap="square" rtlCol="0">
            <a:spAutoFit/>
          </a:bodyPr>
          <a:lstStyle/>
          <a:p>
            <a:pPr>
              <a:lnSpc>
                <a:spcPct val="150000"/>
              </a:lnSpc>
              <a:spcBef>
                <a:spcPts val="5"/>
              </a:spcBef>
            </a:pPr>
            <a:r>
              <a:rPr lang="en-US" sz="2000" b="1" i="1" u="sng" dirty="0">
                <a:latin typeface="Segoe UI" panose="020B0502040204020203" pitchFamily="34" charset="0"/>
                <a:cs typeface="Segoe UI" panose="020B0502040204020203" pitchFamily="34" charset="0"/>
              </a:rPr>
              <a:t>Example</a:t>
            </a:r>
            <a:r>
              <a:rPr lang="en-US" sz="2000" b="1" i="1" u="sng" dirty="0" smtClean="0">
                <a:latin typeface="Segoe UI" panose="020B0502040204020203" pitchFamily="34" charset="0"/>
                <a:cs typeface="Segoe UI" panose="020B0502040204020203" pitchFamily="34" charset="0"/>
              </a:rPr>
              <a:t>:</a:t>
            </a:r>
          </a:p>
          <a:p>
            <a:pPr>
              <a:lnSpc>
                <a:spcPct val="150000"/>
              </a:lnSpc>
              <a:spcBef>
                <a:spcPts val="5"/>
              </a:spcBef>
            </a:pPr>
            <a:endParaRPr lang="en-IN" sz="2000" b="1" i="1" u="sng" dirty="0" smtClean="0">
              <a:latin typeface="Segoe UI" panose="020B0502040204020203" pitchFamily="34" charset="0"/>
              <a:cs typeface="Segoe UI" panose="020B0502040204020203" pitchFamily="34" charset="0"/>
            </a:endParaRPr>
          </a:p>
        </p:txBody>
      </p:sp>
      <p:pic>
        <p:nvPicPr>
          <p:cNvPr id="10" name="Picture 9"/>
          <p:cNvPicPr>
            <a:picLocks noChangeAspect="1"/>
          </p:cNvPicPr>
          <p:nvPr/>
        </p:nvPicPr>
        <p:blipFill>
          <a:blip r:embed="rId2"/>
          <a:stretch>
            <a:fillRect/>
          </a:stretch>
        </p:blipFill>
        <p:spPr>
          <a:xfrm>
            <a:off x="763229" y="2207970"/>
            <a:ext cx="6019976" cy="2769755"/>
          </a:xfrm>
          <a:prstGeom prst="rect">
            <a:avLst/>
          </a:prstGeom>
        </p:spPr>
      </p:pic>
      <p:sp>
        <p:nvSpPr>
          <p:cNvPr id="12" name="Rectangle 11"/>
          <p:cNvSpPr/>
          <p:nvPr/>
        </p:nvSpPr>
        <p:spPr>
          <a:xfrm>
            <a:off x="763228" y="5132819"/>
            <a:ext cx="10121081" cy="707886"/>
          </a:xfrm>
          <a:prstGeom prst="rect">
            <a:avLst/>
          </a:prstGeom>
        </p:spPr>
        <p:txBody>
          <a:bodyPr wrap="square">
            <a:spAutoFit/>
          </a:bodyPr>
          <a:lstStyle/>
          <a:p>
            <a:r>
              <a:rPr lang="en-US" sz="2000" i="1" dirty="0">
                <a:latin typeface="Segoe UI" panose="020B0502040204020203" pitchFamily="34" charset="0"/>
                <a:cs typeface="Segoe UI" panose="020B0502040204020203" pitchFamily="34" charset="0"/>
              </a:rPr>
              <a:t>The output from the above code will be a </a:t>
            </a:r>
            <a:r>
              <a:rPr lang="en-US" sz="2000" i="1" dirty="0" err="1">
                <a:latin typeface="Segoe UI" panose="020B0502040204020203" pitchFamily="34" charset="0"/>
                <a:cs typeface="Segoe UI" panose="020B0502040204020203" pitchFamily="34" charset="0"/>
              </a:rPr>
              <a:t>msgbox</a:t>
            </a:r>
            <a:r>
              <a:rPr lang="en-US" sz="2000" i="1" dirty="0">
                <a:latin typeface="Segoe UI" panose="020B0502040204020203" pitchFamily="34" charset="0"/>
                <a:cs typeface="Segoe UI" panose="020B0502040204020203" pitchFamily="34" charset="0"/>
              </a:rPr>
              <a:t> as shown below and whether </a:t>
            </a:r>
            <a:r>
              <a:rPr lang="en-US" sz="2000" i="1" dirty="0" smtClean="0">
                <a:latin typeface="Segoe UI" panose="020B0502040204020203" pitchFamily="34" charset="0"/>
                <a:cs typeface="Segoe UI" panose="020B0502040204020203" pitchFamily="34" charset="0"/>
              </a:rPr>
              <a:t>the condition </a:t>
            </a:r>
            <a:r>
              <a:rPr lang="en-US" sz="2000" i="1" dirty="0">
                <a:latin typeface="Segoe UI" panose="020B0502040204020203" pitchFamily="34" charset="0"/>
                <a:cs typeface="Segoe UI" panose="020B0502040204020203" pitchFamily="34" charset="0"/>
              </a:rPr>
              <a:t>is true or false “Result Published” will be printed in the immediate </a:t>
            </a:r>
            <a:r>
              <a:rPr lang="en-US" sz="2000" i="1" dirty="0" smtClean="0">
                <a:latin typeface="Segoe UI" panose="020B0502040204020203" pitchFamily="34" charset="0"/>
                <a:cs typeface="Segoe UI" panose="020B0502040204020203" pitchFamily="34" charset="0"/>
              </a:rPr>
              <a:t>window.</a:t>
            </a:r>
            <a:endParaRPr lang="en-US" sz="2000" i="1" dirty="0">
              <a:latin typeface="Segoe UI" panose="020B0502040204020203" pitchFamily="34" charset="0"/>
              <a:cs typeface="Segoe UI" panose="020B0502040204020203" pitchFamily="34" charset="0"/>
            </a:endParaRPr>
          </a:p>
        </p:txBody>
      </p:sp>
      <p:pic>
        <p:nvPicPr>
          <p:cNvPr id="3076" name="Picture 4" descr="If Statement - Output"/>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374194" y="1852098"/>
            <a:ext cx="3052916" cy="179583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F Statement in VBA - Examp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06928" y="3874827"/>
            <a:ext cx="2920181" cy="811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6006100"/>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IF… Then… Else Statements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766916" y="1445342"/>
            <a:ext cx="5324168" cy="5293757"/>
          </a:xfrm>
          <a:prstGeom prst="rect">
            <a:avLst/>
          </a:prstGeom>
          <a:noFill/>
        </p:spPr>
        <p:txBody>
          <a:bodyPr wrap="square" rtlCol="0">
            <a:spAutoFit/>
          </a:bodyPr>
          <a:lstStyle/>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If the condition returns a </a:t>
            </a:r>
            <a:r>
              <a:rPr lang="en-US" sz="2000" i="1" dirty="0" err="1">
                <a:latin typeface="Segoe UI" panose="020B0502040204020203" pitchFamily="34" charset="0"/>
                <a:cs typeface="Segoe UI" panose="020B0502040204020203" pitchFamily="34" charset="0"/>
              </a:rPr>
              <a:t>boolean</a:t>
            </a:r>
            <a:r>
              <a:rPr lang="en-US" sz="2000" i="1" dirty="0">
                <a:latin typeface="Segoe UI" panose="020B0502040204020203" pitchFamily="34" charset="0"/>
                <a:cs typeface="Segoe UI" panose="020B0502040204020203" pitchFamily="34" charset="0"/>
              </a:rPr>
              <a:t> true, then the set of actions defined under the if block will be executed but if the conditional expression returns a </a:t>
            </a:r>
            <a:r>
              <a:rPr lang="en-US" sz="2000" i="1" dirty="0" err="1">
                <a:latin typeface="Segoe UI" panose="020B0502040204020203" pitchFamily="34" charset="0"/>
                <a:cs typeface="Segoe UI" panose="020B0502040204020203" pitchFamily="34" charset="0"/>
              </a:rPr>
              <a:t>boolean</a:t>
            </a:r>
            <a:r>
              <a:rPr lang="en-US" sz="2000" i="1" dirty="0">
                <a:latin typeface="Segoe UI" panose="020B0502040204020203" pitchFamily="34" charset="0"/>
                <a:cs typeface="Segoe UI" panose="020B0502040204020203" pitchFamily="34" charset="0"/>
              </a:rPr>
              <a:t> false then the statements under the else block will be executed</a:t>
            </a:r>
            <a:r>
              <a:rPr lang="en-US" sz="2000" i="1"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Syntax</a:t>
            </a:r>
            <a:r>
              <a:rPr lang="en-US" sz="2000" i="1"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Once the code reaches the conditional statement, it evaluates the value of the expression. The If-block is executed if the condition is true and the Else block is executed if the condition is false. It is not possible to execute both the If and Else blocks in a single run.</a:t>
            </a:r>
            <a:endParaRPr lang="en-US" sz="2000" i="1" dirty="0" smtClean="0">
              <a:latin typeface="Segoe UI" panose="020B0502040204020203" pitchFamily="34" charset="0"/>
              <a:cs typeface="Segoe UI" panose="020B0502040204020203" pitchFamily="34" charset="0"/>
            </a:endParaRPr>
          </a:p>
          <a:p>
            <a:pPr marL="12700">
              <a:lnSpc>
                <a:spcPct val="100000"/>
              </a:lnSpc>
              <a:spcBef>
                <a:spcPts val="1620"/>
              </a:spcBef>
            </a:pPr>
            <a:endParaRPr lang="en-IN" sz="2000" i="1" dirty="0">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2"/>
          <a:stretch>
            <a:fillRect/>
          </a:stretch>
        </p:blipFill>
        <p:spPr>
          <a:xfrm>
            <a:off x="7833217" y="1491833"/>
            <a:ext cx="2486372" cy="1286054"/>
          </a:xfrm>
          <a:prstGeom prst="rect">
            <a:avLst/>
          </a:prstGeom>
        </p:spPr>
      </p:pic>
      <p:pic>
        <p:nvPicPr>
          <p:cNvPr id="4102" name="Picture 6" descr="IF… Then… Else Statements - Flow Diagr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0153" y="2705099"/>
            <a:ext cx="4674931" cy="3824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107715"/>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5251" y="681038"/>
            <a:ext cx="9178904"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IF… Then… Else Statements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36DF11CA-613B-469B-9206-DBED59F4D80D}"/>
              </a:ext>
            </a:extLst>
          </p:cNvPr>
          <p:cNvSpPr txBox="1"/>
          <p:nvPr/>
        </p:nvSpPr>
        <p:spPr>
          <a:xfrm>
            <a:off x="773800" y="1682145"/>
            <a:ext cx="10267334" cy="400110"/>
          </a:xfrm>
          <a:prstGeom prst="rect">
            <a:avLst/>
          </a:prstGeom>
          <a:noFill/>
        </p:spPr>
        <p:txBody>
          <a:bodyPr wrap="square" rtlCol="0">
            <a:spAutoFit/>
          </a:bodyPr>
          <a:lstStyle/>
          <a:p>
            <a:pPr marL="12700">
              <a:lnSpc>
                <a:spcPct val="100000"/>
              </a:lnSpc>
              <a:spcBef>
                <a:spcPts val="1620"/>
              </a:spcBef>
            </a:pPr>
            <a:r>
              <a:rPr lang="en-IN" sz="2000" b="1" i="1" u="sng" spc="10" dirty="0">
                <a:latin typeface="Segoe UI" panose="020B0502040204020203" pitchFamily="34" charset="0"/>
                <a:cs typeface="Segoe UI" panose="020B0502040204020203" pitchFamily="34" charset="0"/>
              </a:rPr>
              <a:t>Example</a:t>
            </a:r>
            <a:r>
              <a:rPr lang="en-IN" sz="2000" i="1" spc="10" dirty="0">
                <a:latin typeface="Segoe UI" panose="020B0502040204020203" pitchFamily="34" charset="0"/>
                <a:cs typeface="Segoe UI" panose="020B0502040204020203" pitchFamily="34" charset="0"/>
              </a:rPr>
              <a:t>:</a:t>
            </a:r>
            <a:endParaRPr lang="en-IN" sz="2000" i="1" spc="10" dirty="0" smtClean="0">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2"/>
          <a:stretch>
            <a:fillRect/>
          </a:stretch>
        </p:blipFill>
        <p:spPr>
          <a:xfrm>
            <a:off x="773800" y="2197064"/>
            <a:ext cx="7028394" cy="3127104"/>
          </a:xfrm>
          <a:prstGeom prst="rect">
            <a:avLst/>
          </a:prstGeom>
        </p:spPr>
      </p:pic>
      <p:pic>
        <p:nvPicPr>
          <p:cNvPr id="5122" name="Picture 2" descr="IF… Then… Else Statements - outpu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9174" y="2942086"/>
            <a:ext cx="2605057" cy="1637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513803"/>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err="1">
                <a:latin typeface="Segoe UI" pitchFamily="34" charset="0"/>
                <a:ea typeface="Segoe UI" panose="020B0502040204020203" pitchFamily="34" charset="0"/>
                <a:cs typeface="Segoe UI" pitchFamily="34" charset="0"/>
              </a:rPr>
              <a:t>ElseIF</a:t>
            </a:r>
            <a:r>
              <a:rPr lang="en-GB" sz="4400" b="1" i="1" dirty="0">
                <a:latin typeface="Segoe UI" pitchFamily="34" charset="0"/>
                <a:ea typeface="Segoe UI" panose="020B0502040204020203" pitchFamily="34" charset="0"/>
                <a:cs typeface="Segoe UI" pitchFamily="34" charset="0"/>
              </a:rPr>
              <a:t> Statements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1477DEC-E898-4138-8CB3-F6AC63E157FF}"/>
              </a:ext>
            </a:extLst>
          </p:cNvPr>
          <p:cNvSpPr txBox="1"/>
          <p:nvPr/>
        </p:nvSpPr>
        <p:spPr>
          <a:xfrm>
            <a:off x="794201" y="1466536"/>
            <a:ext cx="5164147" cy="4755148"/>
          </a:xfrm>
          <a:prstGeom prst="rect">
            <a:avLst/>
          </a:prstGeom>
          <a:noFill/>
        </p:spPr>
        <p:txBody>
          <a:bodyPr wrap="square" rtlCol="0">
            <a:spAutoFit/>
          </a:bodyPr>
          <a:lstStyle/>
          <a:p>
            <a:pPr marL="355600" marR="6350" indent="-342900">
              <a:lnSpc>
                <a:spcPct val="101499"/>
              </a:lnSpc>
              <a:spcBef>
                <a:spcPts val="5"/>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To test a second condition we can add </a:t>
            </a:r>
            <a:r>
              <a:rPr lang="en-US" sz="2000" i="1" dirty="0" err="1">
                <a:latin typeface="Segoe UI" panose="020B0502040204020203" pitchFamily="34" charset="0"/>
                <a:cs typeface="Segoe UI" panose="020B0502040204020203" pitchFamily="34" charset="0"/>
              </a:rPr>
              <a:t>ElseIf</a:t>
            </a:r>
            <a:r>
              <a:rPr lang="en-US" sz="2000" i="1" dirty="0">
                <a:latin typeface="Segoe UI" panose="020B0502040204020203" pitchFamily="34" charset="0"/>
                <a:cs typeface="Segoe UI" panose="020B0502040204020203" pitchFamily="34" charset="0"/>
              </a:rPr>
              <a:t> statements to a simple </a:t>
            </a:r>
            <a:r>
              <a:rPr lang="en-US" sz="2000" i="1" dirty="0" err="1">
                <a:latin typeface="Segoe UI" panose="020B0502040204020203" pitchFamily="34" charset="0"/>
                <a:cs typeface="Segoe UI" panose="020B0502040204020203" pitchFamily="34" charset="0"/>
              </a:rPr>
              <a:t>If..Then..Else</a:t>
            </a:r>
            <a:r>
              <a:rPr lang="en-US" sz="2000" i="1" dirty="0">
                <a:latin typeface="Segoe UI" panose="020B0502040204020203" pitchFamily="34" charset="0"/>
                <a:cs typeface="Segoe UI" panose="020B0502040204020203" pitchFamily="34" charset="0"/>
              </a:rPr>
              <a:t>. An If statement is allowed to be followed by multiple </a:t>
            </a:r>
            <a:r>
              <a:rPr lang="en-US" sz="2000" i="1" dirty="0" err="1">
                <a:latin typeface="Segoe UI" panose="020B0502040204020203" pitchFamily="34" charset="0"/>
                <a:cs typeface="Segoe UI" panose="020B0502040204020203" pitchFamily="34" charset="0"/>
              </a:rPr>
              <a:t>ElseIf</a:t>
            </a:r>
            <a:r>
              <a:rPr lang="en-US" sz="2000" i="1" dirty="0">
                <a:latin typeface="Segoe UI" panose="020B0502040204020203" pitchFamily="34" charset="0"/>
                <a:cs typeface="Segoe UI" panose="020B0502040204020203" pitchFamily="34" charset="0"/>
              </a:rPr>
              <a:t> statements each consisting of a conditional statement</a:t>
            </a:r>
            <a:r>
              <a:rPr lang="en-US" sz="2000" i="1" dirty="0" smtClean="0">
                <a:latin typeface="Segoe UI" panose="020B0502040204020203" pitchFamily="34" charset="0"/>
                <a:cs typeface="Segoe UI" panose="020B0502040204020203" pitchFamily="34" charset="0"/>
              </a:rPr>
              <a:t>.</a:t>
            </a:r>
            <a:endParaRPr lang="en-US" sz="2000" i="1" dirty="0">
              <a:latin typeface="Segoe UI" panose="020B0502040204020203" pitchFamily="34" charset="0"/>
              <a:cs typeface="Segoe UI" panose="020B0502040204020203" pitchFamily="34" charset="0"/>
            </a:endParaRPr>
          </a:p>
          <a:p>
            <a:pPr marL="355600" marR="6350" indent="-342900">
              <a:lnSpc>
                <a:spcPct val="101499"/>
              </a:lnSpc>
              <a:spcBef>
                <a:spcPts val="5"/>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Syntax</a:t>
            </a:r>
            <a:r>
              <a:rPr lang="en-US" sz="2000" i="1" dirty="0" smtClean="0">
                <a:latin typeface="Segoe UI" panose="020B0502040204020203" pitchFamily="34" charset="0"/>
                <a:cs typeface="Segoe UI" panose="020B0502040204020203" pitchFamily="34" charset="0"/>
              </a:rPr>
              <a:t>:</a:t>
            </a:r>
          </a:p>
          <a:p>
            <a:pPr marL="355600" marR="6350" indent="-342900">
              <a:lnSpc>
                <a:spcPct val="101499"/>
              </a:lnSpc>
              <a:spcBef>
                <a:spcPts val="5"/>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Once the code reaches the conditional expression, it evaluates either to True or False. If the condition is true then the statements under the 1st IF block will be executed and the control exists in the conditional block, but if the expression returns false then the control will enter the 2nd conditional expressions and repeats the process.</a:t>
            </a:r>
            <a:endParaRPr lang="en-IN" sz="2000" i="1" dirty="0">
              <a:latin typeface="Segoe UI" panose="020B0502040204020203" pitchFamily="34" charset="0"/>
              <a:cs typeface="Segoe UI" panose="020B0502040204020203" pitchFamily="34" charset="0"/>
            </a:endParaRPr>
          </a:p>
        </p:txBody>
      </p:sp>
      <p:pic>
        <p:nvPicPr>
          <p:cNvPr id="2" name="Picture 1"/>
          <p:cNvPicPr>
            <a:picLocks noChangeAspect="1"/>
          </p:cNvPicPr>
          <p:nvPr/>
        </p:nvPicPr>
        <p:blipFill>
          <a:blip r:embed="rId2"/>
          <a:stretch>
            <a:fillRect/>
          </a:stretch>
        </p:blipFill>
        <p:spPr>
          <a:xfrm>
            <a:off x="7138220" y="1535578"/>
            <a:ext cx="3008670" cy="1076475"/>
          </a:xfrm>
          <a:prstGeom prst="rect">
            <a:avLst/>
          </a:prstGeom>
        </p:spPr>
      </p:pic>
      <p:pic>
        <p:nvPicPr>
          <p:cNvPr id="6146" name="Picture 2" descr="Rest of the cod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2347" y="2753734"/>
            <a:ext cx="6003911" cy="3467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6347393"/>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err="1">
                <a:latin typeface="Segoe UI" pitchFamily="34" charset="0"/>
                <a:ea typeface="Segoe UI" panose="020B0502040204020203" pitchFamily="34" charset="0"/>
                <a:cs typeface="Segoe UI" pitchFamily="34" charset="0"/>
              </a:rPr>
              <a:t>ElseIF</a:t>
            </a:r>
            <a:r>
              <a:rPr lang="en-GB" sz="4400" b="1" i="1" dirty="0">
                <a:latin typeface="Segoe UI" pitchFamily="34" charset="0"/>
                <a:ea typeface="Segoe UI" panose="020B0502040204020203" pitchFamily="34" charset="0"/>
                <a:cs typeface="Segoe UI" pitchFamily="34" charset="0"/>
              </a:rPr>
              <a:t> Statements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1477DEC-E898-4138-8CB3-F6AC63E157FF}"/>
              </a:ext>
            </a:extLst>
          </p:cNvPr>
          <p:cNvSpPr txBox="1"/>
          <p:nvPr/>
        </p:nvSpPr>
        <p:spPr>
          <a:xfrm>
            <a:off x="794201" y="1556934"/>
            <a:ext cx="6373515" cy="430887"/>
          </a:xfrm>
          <a:prstGeom prst="rect">
            <a:avLst/>
          </a:prstGeom>
          <a:noFill/>
        </p:spPr>
        <p:txBody>
          <a:bodyPr wrap="square" rtlCol="0">
            <a:spAutoFit/>
          </a:bodyPr>
          <a:lstStyle/>
          <a:p>
            <a:pPr>
              <a:lnSpc>
                <a:spcPct val="100000"/>
              </a:lnSpc>
              <a:spcBef>
                <a:spcPts val="30"/>
              </a:spcBef>
            </a:pPr>
            <a:r>
              <a:rPr lang="en-US" sz="2200" b="1" i="1" u="sng" dirty="0">
                <a:latin typeface="Segoe UI" panose="020B0502040204020203" pitchFamily="34" charset="0"/>
                <a:cs typeface="Segoe UI" panose="020B0502040204020203" pitchFamily="34" charset="0"/>
              </a:rPr>
              <a:t>Example:</a:t>
            </a:r>
            <a:endParaRPr lang="en-IN" sz="2200" b="1" i="1" u="sng" dirty="0">
              <a:latin typeface="Segoe UI" panose="020B0502040204020203" pitchFamily="34" charset="0"/>
              <a:cs typeface="Segoe UI" panose="020B0502040204020203" pitchFamily="34" charset="0"/>
            </a:endParaRPr>
          </a:p>
        </p:txBody>
      </p:sp>
      <p:pic>
        <p:nvPicPr>
          <p:cNvPr id="2" name="Picture 1"/>
          <p:cNvPicPr>
            <a:picLocks noChangeAspect="1"/>
          </p:cNvPicPr>
          <p:nvPr/>
        </p:nvPicPr>
        <p:blipFill>
          <a:blip r:embed="rId2"/>
          <a:stretch>
            <a:fillRect/>
          </a:stretch>
        </p:blipFill>
        <p:spPr>
          <a:xfrm>
            <a:off x="838201" y="2338235"/>
            <a:ext cx="7502167" cy="3266152"/>
          </a:xfrm>
          <a:prstGeom prst="rect">
            <a:avLst/>
          </a:prstGeom>
        </p:spPr>
      </p:pic>
      <p:pic>
        <p:nvPicPr>
          <p:cNvPr id="7170" name="Picture 2" descr="ElseIF Statements - outpu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06137" y="2993923"/>
            <a:ext cx="2941850" cy="1662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2489078"/>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IAQS PPT- Zil_ Fin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IAQS PPT- Zil_ Final</Template>
  <TotalTime>3389</TotalTime>
  <Words>836</Words>
  <Application>Microsoft Office PowerPoint</Application>
  <PresentationFormat>Widescreen</PresentationFormat>
  <Paragraphs>77</Paragraphs>
  <Slides>13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Lora</vt:lpstr>
      <vt:lpstr>Microsoft Sans Serif</vt:lpstr>
      <vt:lpstr>Roboto Light</vt:lpstr>
      <vt:lpstr>Segoe UI</vt:lpstr>
      <vt:lpstr>Wingdings</vt:lpstr>
      <vt:lpstr>IAQS PPT- Zil_ Final</vt:lpstr>
      <vt:lpstr>PowerPoint Presentation</vt:lpstr>
      <vt:lpstr>Conditional Statements </vt:lpstr>
      <vt:lpstr>Types of Conditional Statements </vt:lpstr>
      <vt:lpstr>If Statements</vt:lpstr>
      <vt:lpstr>If Statements</vt:lpstr>
      <vt:lpstr>IF… Then… Else Statements</vt:lpstr>
      <vt:lpstr>IF… Then… Else Statements</vt:lpstr>
      <vt:lpstr>ElseIF Statements</vt:lpstr>
      <vt:lpstr>ElseIF Statements</vt:lpstr>
      <vt:lpstr>Nested IF Statements</vt:lpstr>
      <vt:lpstr>Nested IF Statements</vt:lpstr>
      <vt:lpstr>Select Case</vt:lpstr>
      <vt:lpstr>Select Case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lokesh</dc:creator>
  <cp:lastModifiedBy>jaineel doshi</cp:lastModifiedBy>
  <cp:revision>183</cp:revision>
  <dcterms:created xsi:type="dcterms:W3CDTF">2019-12-10T16:16:08Z</dcterms:created>
  <dcterms:modified xsi:type="dcterms:W3CDTF">2022-10-15T18:09:51Z</dcterms:modified>
</cp:coreProperties>
</file>